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74" r:id="rId13"/>
    <p:sldId id="276" r:id="rId14"/>
    <p:sldId id="284" r:id="rId15"/>
    <p:sldId id="266" r:id="rId16"/>
    <p:sldId id="267" r:id="rId17"/>
    <p:sldId id="268" r:id="rId18"/>
    <p:sldId id="269" r:id="rId19"/>
    <p:sldId id="277" r:id="rId20"/>
    <p:sldId id="278" r:id="rId21"/>
    <p:sldId id="285" r:id="rId22"/>
    <p:sldId id="286" r:id="rId23"/>
    <p:sldId id="282" r:id="rId24"/>
    <p:sldId id="283" r:id="rId25"/>
    <p:sldId id="287" r:id="rId26"/>
    <p:sldId id="270" r:id="rId27"/>
    <p:sldId id="271" r:id="rId28"/>
    <p:sldId id="273" r:id="rId29"/>
    <p:sldId id="272" r:id="rId30"/>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60"/>
        <p:guide pos="285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customXml" Target="../customXml/item1.xml"/><Relationship Id="rId34" Type="http://schemas.openxmlformats.org/officeDocument/2006/relationships/customXmlProps" Target="../customXml/itemProps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p:nvPr>
        </p:nvSpPr>
        <p:spPr>
          <a:xfrm>
            <a:off x="683260" y="1341120"/>
            <a:ext cx="7772400" cy="1470025"/>
          </a:xfrm>
        </p:spPr>
        <p:txBody>
          <a:bodyPr anchor="ctr" anchorCtr="0"/>
          <a:p>
            <a:pPr defTabSz="914400">
              <a:buClrTx/>
              <a:buSzTx/>
              <a:buFontTx/>
              <a:buNone/>
            </a:pPr>
            <a:r>
              <a:rPr lang="en-US" sz="4400" kern="1200" baseline="0">
                <a:latin typeface="Arial" panose="020B0604020202020204" pitchFamily="34" charset="0"/>
                <a:ea typeface="宋体" panose="02010600030101010101" pitchFamily="2" charset="-122"/>
              </a:rPr>
              <a:t>Project Presentation</a:t>
            </a:r>
            <a:endParaRPr lang="en-US" sz="4400" kern="1200" baseline="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1116330" y="45085"/>
            <a:ext cx="5804535" cy="429895"/>
          </a:xfrm>
        </p:spPr>
        <p:txBody>
          <a:bodyPr/>
          <a:p>
            <a:pPr defTabSz="914400">
              <a:buClrTx/>
              <a:buSzTx/>
              <a:buFontTx/>
            </a:pPr>
            <a:r>
              <a:rPr lang="en-US" altLang="zh-CN" sz="2400" kern="1200" baseline="0">
                <a:latin typeface="Times New Roman" panose="02020603050405020304" charset="0"/>
                <a:ea typeface="宋体" panose="02010600030101010101" pitchFamily="2" charset="-122"/>
                <a:cs typeface="Times New Roman" panose="02020603050405020304" charset="0"/>
              </a:rPr>
              <a:t>SIST_SI100B_RoboWriter</a:t>
            </a:r>
            <a:endParaRPr lang="en-US" altLang="zh-CN" sz="2400" kern="1200" baseline="0">
              <a:latin typeface="Times New Roman" panose="02020603050405020304" charset="0"/>
              <a:ea typeface="宋体" panose="02010600030101010101" pitchFamily="2" charset="-122"/>
              <a:cs typeface="Times New Roman" panose="02020603050405020304" charset="0"/>
            </a:endParaRPr>
          </a:p>
        </p:txBody>
      </p:sp>
      <p:sp>
        <p:nvSpPr>
          <p:cNvPr id="2" name="文本框 1"/>
          <p:cNvSpPr txBox="1"/>
          <p:nvPr/>
        </p:nvSpPr>
        <p:spPr>
          <a:xfrm>
            <a:off x="2369820" y="3861435"/>
            <a:ext cx="4399280" cy="368300"/>
          </a:xfrm>
          <a:prstGeom prst="rect">
            <a:avLst/>
          </a:prstGeom>
          <a:noFill/>
        </p:spPr>
        <p:txBody>
          <a:bodyPr wrap="square" rtlCol="0">
            <a:spAutoFit/>
          </a:bodyPr>
          <a:p>
            <a:r>
              <a:rPr lang="zh-CN" altLang="en-US"/>
              <a:t>丁宁</a:t>
            </a:r>
            <a:r>
              <a:rPr lang="en-US" altLang="zh-CN"/>
              <a:t> </a:t>
            </a:r>
            <a:r>
              <a:rPr lang="zh-CN" altLang="en-US"/>
              <a:t>姜泊含</a:t>
            </a:r>
            <a:r>
              <a:rPr lang="en-US" altLang="zh-CN"/>
              <a:t> </a:t>
            </a:r>
            <a:r>
              <a:rPr lang="zh-CN" altLang="en-US"/>
              <a:t>马睿奕</a:t>
            </a:r>
            <a:r>
              <a:rPr lang="en-US" altLang="zh-CN"/>
              <a:t>               Group ID</a:t>
            </a:r>
            <a:r>
              <a:rPr lang="zh-CN" altLang="en-US"/>
              <a:t>：</a:t>
            </a:r>
            <a:r>
              <a:rPr lang="en-US" altLang="zh-CN"/>
              <a:t>2</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953135"/>
          </a:xfrm>
          <a:prstGeom prst="rect">
            <a:avLst/>
          </a:prstGeom>
          <a:noFill/>
        </p:spPr>
        <p:txBody>
          <a:bodyPr wrap="square" rtlCol="0">
            <a:spAutoFit/>
          </a:bodyPr>
          <a:p>
            <a:r>
              <a:rPr lang="en-US" altLang="zh-CN" sz="2800"/>
              <a:t>Core Code Analysis:</a:t>
            </a:r>
            <a:r>
              <a:rPr lang="en-US" altLang="zh-CN" sz="2800" b="1"/>
              <a:t>mujoco_painter</a:t>
            </a:r>
            <a:endParaRPr lang="en-US" altLang="zh-CN" sz="2800" b="1"/>
          </a:p>
          <a:p>
            <a:endParaRPr lang="en-US" altLang="zh-CN" sz="2800" b="1"/>
          </a:p>
        </p:txBody>
      </p:sp>
      <p:pic>
        <p:nvPicPr>
          <p:cNvPr id="5" name="图片 4"/>
          <p:cNvPicPr>
            <a:picLocks noChangeAspect="1"/>
          </p:cNvPicPr>
          <p:nvPr/>
        </p:nvPicPr>
        <p:blipFill>
          <a:blip r:embed="rId1"/>
          <a:stretch>
            <a:fillRect/>
          </a:stretch>
        </p:blipFill>
        <p:spPr>
          <a:xfrm>
            <a:off x="123190" y="692785"/>
            <a:ext cx="5321300" cy="2800350"/>
          </a:xfrm>
          <a:prstGeom prst="rect">
            <a:avLst/>
          </a:prstGeom>
        </p:spPr>
      </p:pic>
      <p:sp>
        <p:nvSpPr>
          <p:cNvPr id="6" name="文本框 5"/>
          <p:cNvSpPr txBox="1"/>
          <p:nvPr/>
        </p:nvSpPr>
        <p:spPr>
          <a:xfrm>
            <a:off x="5796280" y="1863090"/>
            <a:ext cx="3048000" cy="460375"/>
          </a:xfrm>
          <a:prstGeom prst="rect">
            <a:avLst/>
          </a:prstGeom>
          <a:noFill/>
        </p:spPr>
        <p:txBody>
          <a:bodyPr wrap="square" rtlCol="0">
            <a:spAutoFit/>
          </a:bodyPr>
          <a:p>
            <a:r>
              <a:rPr lang="en-US" altLang="zh-CN" sz="1200"/>
              <a:t>Generate a smooth curve to facilitate the drawing by mujoco.</a:t>
            </a:r>
            <a:endParaRPr lang="en-US" altLang="zh-CN" sz="1200"/>
          </a:p>
        </p:txBody>
      </p:sp>
      <p:pic>
        <p:nvPicPr>
          <p:cNvPr id="7" name="图片 6"/>
          <p:cNvPicPr>
            <a:picLocks noChangeAspect="1"/>
          </p:cNvPicPr>
          <p:nvPr/>
        </p:nvPicPr>
        <p:blipFill>
          <a:blip r:embed="rId2"/>
          <a:stretch>
            <a:fillRect/>
          </a:stretch>
        </p:blipFill>
        <p:spPr>
          <a:xfrm>
            <a:off x="123190" y="3861435"/>
            <a:ext cx="5320665" cy="2616200"/>
          </a:xfrm>
          <a:prstGeom prst="rect">
            <a:avLst/>
          </a:prstGeom>
        </p:spPr>
      </p:pic>
      <p:sp>
        <p:nvSpPr>
          <p:cNvPr id="8" name="文本框 7"/>
          <p:cNvSpPr txBox="1"/>
          <p:nvPr/>
        </p:nvSpPr>
        <p:spPr>
          <a:xfrm>
            <a:off x="5796280" y="4941570"/>
            <a:ext cx="3048000" cy="460375"/>
          </a:xfrm>
          <a:prstGeom prst="rect">
            <a:avLst/>
          </a:prstGeom>
          <a:noFill/>
        </p:spPr>
        <p:txBody>
          <a:bodyPr wrap="square" rtlCol="0">
            <a:spAutoFit/>
          </a:bodyPr>
          <a:p>
            <a:r>
              <a:rPr lang="en-US" altLang="zh-CN" sz="1200"/>
              <a:t>Generate handwriting only when the pen is lifted.</a:t>
            </a:r>
            <a:endParaRPr lang="en-US" altLang="zh-CN"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953135"/>
          </a:xfrm>
          <a:prstGeom prst="rect">
            <a:avLst/>
          </a:prstGeom>
          <a:noFill/>
        </p:spPr>
        <p:txBody>
          <a:bodyPr wrap="square" rtlCol="0">
            <a:spAutoFit/>
          </a:bodyPr>
          <a:p>
            <a:r>
              <a:rPr lang="en-US" altLang="zh-CN" sz="2800"/>
              <a:t>Core Code Analysis:</a:t>
            </a:r>
            <a:r>
              <a:rPr lang="en-US" altLang="zh-CN" sz="2800" b="1"/>
              <a:t>mujoco_painter</a:t>
            </a:r>
            <a:endParaRPr lang="en-US" altLang="zh-CN" sz="2800" b="1"/>
          </a:p>
          <a:p>
            <a:endParaRPr lang="en-US" altLang="zh-CN" sz="2800" b="1"/>
          </a:p>
        </p:txBody>
      </p:sp>
      <p:sp>
        <p:nvSpPr>
          <p:cNvPr id="5" name="文本框 4"/>
          <p:cNvSpPr txBox="1"/>
          <p:nvPr/>
        </p:nvSpPr>
        <p:spPr>
          <a:xfrm>
            <a:off x="251460" y="692785"/>
            <a:ext cx="8051165" cy="922020"/>
          </a:xfrm>
          <a:prstGeom prst="rect">
            <a:avLst/>
          </a:prstGeom>
          <a:noFill/>
        </p:spPr>
        <p:txBody>
          <a:bodyPr wrap="square" rtlCol="0">
            <a:spAutoFit/>
          </a:bodyPr>
          <a:p>
            <a:r>
              <a:rPr lang="en-US" altLang="zh-CN"/>
              <a:t>In the IK section of the code, we initially attempted to apply the IK solver from lec3, but encountered a problem of singular value oscillation:</a:t>
            </a:r>
            <a:endParaRPr lang="en-US" altLang="zh-CN"/>
          </a:p>
          <a:p>
            <a:r>
              <a:rPr lang="en-US" altLang="zh-CN"/>
              <a:t>We adopted two solutions:</a:t>
            </a:r>
            <a:endParaRPr lang="en-US" altLang="zh-CN"/>
          </a:p>
        </p:txBody>
      </p:sp>
      <p:pic>
        <p:nvPicPr>
          <p:cNvPr id="8" name="图片 7"/>
          <p:cNvPicPr>
            <a:picLocks noChangeAspect="1"/>
          </p:cNvPicPr>
          <p:nvPr/>
        </p:nvPicPr>
        <p:blipFill>
          <a:blip r:embed="rId1"/>
          <a:stretch>
            <a:fillRect/>
          </a:stretch>
        </p:blipFill>
        <p:spPr>
          <a:xfrm>
            <a:off x="251460" y="1844675"/>
            <a:ext cx="3276600" cy="825500"/>
          </a:xfrm>
          <a:prstGeom prst="rect">
            <a:avLst/>
          </a:prstGeom>
        </p:spPr>
      </p:pic>
      <p:pic>
        <p:nvPicPr>
          <p:cNvPr id="9" name="图片 8"/>
          <p:cNvPicPr>
            <a:picLocks noChangeAspect="1"/>
          </p:cNvPicPr>
          <p:nvPr/>
        </p:nvPicPr>
        <p:blipFill>
          <a:blip r:embed="rId2"/>
          <a:stretch>
            <a:fillRect/>
          </a:stretch>
        </p:blipFill>
        <p:spPr>
          <a:xfrm>
            <a:off x="4787900" y="1772920"/>
            <a:ext cx="4231005" cy="914400"/>
          </a:xfrm>
          <a:prstGeom prst="rect">
            <a:avLst/>
          </a:prstGeom>
        </p:spPr>
      </p:pic>
      <p:sp>
        <p:nvSpPr>
          <p:cNvPr id="10" name="文本框 9"/>
          <p:cNvSpPr txBox="1"/>
          <p:nvPr/>
        </p:nvSpPr>
        <p:spPr>
          <a:xfrm>
            <a:off x="179705" y="2853055"/>
            <a:ext cx="3048000" cy="521970"/>
          </a:xfrm>
          <a:prstGeom prst="rect">
            <a:avLst/>
          </a:prstGeom>
          <a:noFill/>
        </p:spPr>
        <p:txBody>
          <a:bodyPr wrap="square" rtlCol="0">
            <a:spAutoFit/>
          </a:bodyPr>
          <a:p>
            <a:r>
              <a:rPr lang="en-US" altLang="zh-CN" sz="1400"/>
              <a:t>1.Reduce the initial side length of the simulated cube</a:t>
            </a:r>
            <a:endParaRPr lang="en-US" altLang="zh-CN" sz="1400"/>
          </a:p>
        </p:txBody>
      </p:sp>
      <p:sp>
        <p:nvSpPr>
          <p:cNvPr id="11" name="文本框 10"/>
          <p:cNvSpPr txBox="1"/>
          <p:nvPr/>
        </p:nvSpPr>
        <p:spPr>
          <a:xfrm>
            <a:off x="4787900" y="2866390"/>
            <a:ext cx="4231005" cy="737235"/>
          </a:xfrm>
          <a:prstGeom prst="rect">
            <a:avLst/>
          </a:prstGeom>
          <a:noFill/>
        </p:spPr>
        <p:txBody>
          <a:bodyPr wrap="square" rtlCol="0">
            <a:spAutoFit/>
          </a:bodyPr>
          <a:p>
            <a:r>
              <a:rPr lang="en-US" altLang="zh-CN" sz="1400"/>
              <a:t>2.Set a simulation accuracy level, so that the program stops the simulation once it reaches that accuracy level.</a:t>
            </a:r>
            <a:endParaRPr lang="en-US" altLang="zh-CN" sz="1400"/>
          </a:p>
        </p:txBody>
      </p:sp>
      <p:sp>
        <p:nvSpPr>
          <p:cNvPr id="12" name="文本框 11"/>
          <p:cNvSpPr txBox="1"/>
          <p:nvPr/>
        </p:nvSpPr>
        <p:spPr>
          <a:xfrm>
            <a:off x="309880" y="3716655"/>
            <a:ext cx="8709025" cy="1476375"/>
          </a:xfrm>
          <a:prstGeom prst="rect">
            <a:avLst/>
          </a:prstGeom>
          <a:noFill/>
        </p:spPr>
        <p:txBody>
          <a:bodyPr wrap="square" rtlCol="0">
            <a:spAutoFit/>
          </a:bodyPr>
          <a:p>
            <a:r>
              <a:rPr lang="en-US" altLang="zh-CN"/>
              <a:t>After the test, the twitching problem was significantly improved. However, during the point-by-point simulation, even minor disturbances could cause variations in the final character shape. Therefore, we ultimately abandoned this IK solution method based on the simulation of random cube vertices and instead used the IK solver provided by Mujoco.</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953135"/>
          </a:xfrm>
          <a:prstGeom prst="rect">
            <a:avLst/>
          </a:prstGeom>
          <a:noFill/>
        </p:spPr>
        <p:txBody>
          <a:bodyPr wrap="square" rtlCol="0">
            <a:spAutoFit/>
          </a:bodyPr>
          <a:p>
            <a:r>
              <a:rPr lang="en-US" altLang="zh-CN" sz="2800"/>
              <a:t>Core Code Analysis:</a:t>
            </a:r>
            <a:r>
              <a:rPr lang="en-US" altLang="zh-CN" sz="2800" b="1"/>
              <a:t>muti-charaters</a:t>
            </a:r>
            <a:endParaRPr lang="en-US" altLang="zh-CN" sz="2800" b="1"/>
          </a:p>
          <a:p>
            <a:endParaRPr lang="en-US" altLang="zh-CN" sz="2800" b="1"/>
          </a:p>
        </p:txBody>
      </p:sp>
      <p:sp>
        <p:nvSpPr>
          <p:cNvPr id="5" name="文本框 4"/>
          <p:cNvSpPr txBox="1"/>
          <p:nvPr/>
        </p:nvSpPr>
        <p:spPr>
          <a:xfrm>
            <a:off x="402590" y="926465"/>
            <a:ext cx="8285480" cy="1198880"/>
          </a:xfrm>
          <a:prstGeom prst="rect">
            <a:avLst/>
          </a:prstGeom>
          <a:noFill/>
        </p:spPr>
        <p:txBody>
          <a:bodyPr wrap="square" rtlCol="0">
            <a:spAutoFit/>
          </a:bodyPr>
          <a:p>
            <a:r>
              <a:rPr lang="en-US" altLang="zh-CN"/>
              <a:t>The previous two programs could handle any single character, but were limited in handling multiple characters. Therefore, we retained the original algorithm and integrated the two programs into a new program that can handle multiple characters as well as reproduce them in mujoco.</a:t>
            </a:r>
            <a:endParaRPr lang="en-US" altLang="zh-CN"/>
          </a:p>
        </p:txBody>
      </p:sp>
      <p:pic>
        <p:nvPicPr>
          <p:cNvPr id="6" name="图片 5"/>
          <p:cNvPicPr>
            <a:picLocks noChangeAspect="1"/>
          </p:cNvPicPr>
          <p:nvPr/>
        </p:nvPicPr>
        <p:blipFill>
          <a:blip r:embed="rId1"/>
          <a:stretch>
            <a:fillRect/>
          </a:stretch>
        </p:blipFill>
        <p:spPr>
          <a:xfrm>
            <a:off x="395605" y="2132330"/>
            <a:ext cx="5003800" cy="2520950"/>
          </a:xfrm>
          <a:prstGeom prst="rect">
            <a:avLst/>
          </a:prstGeom>
        </p:spPr>
      </p:pic>
      <p:sp>
        <p:nvSpPr>
          <p:cNvPr id="7" name="文本框 6"/>
          <p:cNvSpPr txBox="1"/>
          <p:nvPr/>
        </p:nvSpPr>
        <p:spPr>
          <a:xfrm>
            <a:off x="373380" y="4830445"/>
            <a:ext cx="8537575" cy="922020"/>
          </a:xfrm>
          <a:prstGeom prst="rect">
            <a:avLst/>
          </a:prstGeom>
          <a:noFill/>
        </p:spPr>
        <p:txBody>
          <a:bodyPr wrap="square" rtlCol="0">
            <a:spAutoFit/>
          </a:bodyPr>
          <a:p>
            <a:r>
              <a:rPr lang="en-US" altLang="zh-CN"/>
              <a:t>While ensuring that the robotic arm does not experience any jerking, by adjusting the target range of coordinate scaling, the function of being able to write multiple characters simultaneously was achieved.</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953135"/>
          </a:xfrm>
          <a:prstGeom prst="rect">
            <a:avLst/>
          </a:prstGeom>
          <a:noFill/>
        </p:spPr>
        <p:txBody>
          <a:bodyPr wrap="square" rtlCol="0">
            <a:spAutoFit/>
          </a:bodyPr>
          <a:p>
            <a:r>
              <a:rPr lang="en-US" altLang="zh-CN" sz="2800"/>
              <a:t>Core Code Analysis:</a:t>
            </a:r>
            <a:r>
              <a:rPr lang="en-US" altLang="zh-CN" sz="2800" b="1"/>
              <a:t>muti-curve-charaters</a:t>
            </a:r>
            <a:endParaRPr lang="en-US" altLang="zh-CN" sz="2800" b="1"/>
          </a:p>
          <a:p>
            <a:endParaRPr lang="en-US" altLang="zh-CN" sz="2800" b="1"/>
          </a:p>
        </p:txBody>
      </p:sp>
      <p:sp>
        <p:nvSpPr>
          <p:cNvPr id="5" name="文本框 4"/>
          <p:cNvSpPr txBox="1"/>
          <p:nvPr/>
        </p:nvSpPr>
        <p:spPr>
          <a:xfrm>
            <a:off x="358775" y="857250"/>
            <a:ext cx="8368665" cy="922020"/>
          </a:xfrm>
          <a:prstGeom prst="rect">
            <a:avLst/>
          </a:prstGeom>
          <a:noFill/>
        </p:spPr>
        <p:txBody>
          <a:bodyPr wrap="square" rtlCol="0">
            <a:spAutoFit/>
          </a:bodyPr>
          <a:p>
            <a:r>
              <a:rPr lang="en-US" altLang="zh-CN"/>
              <a:t>Based on the multi-character method, all that is needed is to add the relevant operations of three-dimensional Euclid distance with calculation related to spatial vectors, the goal of spherical writing can be achieved.</a:t>
            </a:r>
            <a:endParaRPr lang="en-US" altLang="zh-CN"/>
          </a:p>
        </p:txBody>
      </p:sp>
      <p:pic>
        <p:nvPicPr>
          <p:cNvPr id="6" name="图片 5"/>
          <p:cNvPicPr>
            <a:picLocks noChangeAspect="1"/>
          </p:cNvPicPr>
          <p:nvPr/>
        </p:nvPicPr>
        <p:blipFill>
          <a:blip r:embed="rId1"/>
          <a:stretch>
            <a:fillRect/>
          </a:stretch>
        </p:blipFill>
        <p:spPr>
          <a:xfrm>
            <a:off x="358775" y="1844675"/>
            <a:ext cx="4845050" cy="958850"/>
          </a:xfrm>
          <a:prstGeom prst="rect">
            <a:avLst/>
          </a:prstGeom>
        </p:spPr>
      </p:pic>
      <p:pic>
        <p:nvPicPr>
          <p:cNvPr id="7" name="图片 6"/>
          <p:cNvPicPr>
            <a:picLocks noChangeAspect="1"/>
          </p:cNvPicPr>
          <p:nvPr/>
        </p:nvPicPr>
        <p:blipFill>
          <a:blip r:embed="rId2"/>
          <a:stretch>
            <a:fillRect/>
          </a:stretch>
        </p:blipFill>
        <p:spPr>
          <a:xfrm>
            <a:off x="358775" y="3068955"/>
            <a:ext cx="4845685" cy="36366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521970"/>
          </a:xfrm>
          <a:prstGeom prst="rect">
            <a:avLst/>
          </a:prstGeom>
          <a:noFill/>
        </p:spPr>
        <p:txBody>
          <a:bodyPr wrap="square" rtlCol="0">
            <a:spAutoFit/>
          </a:bodyPr>
          <a:p>
            <a:r>
              <a:rPr lang="en-US" altLang="zh-CN" sz="2800" b="1"/>
              <a:t>Result</a:t>
            </a:r>
            <a:endParaRPr lang="en-US" altLang="zh-CN" sz="2800" b="1"/>
          </a:p>
        </p:txBody>
      </p:sp>
      <p:pic>
        <p:nvPicPr>
          <p:cNvPr id="5" name="图片 4"/>
          <p:cNvPicPr>
            <a:picLocks noChangeAspect="1"/>
          </p:cNvPicPr>
          <p:nvPr/>
        </p:nvPicPr>
        <p:blipFill>
          <a:blip r:embed="rId1"/>
          <a:stretch>
            <a:fillRect/>
          </a:stretch>
        </p:blipFill>
        <p:spPr>
          <a:xfrm>
            <a:off x="123190" y="692785"/>
            <a:ext cx="5610225" cy="2971165"/>
          </a:xfrm>
          <a:prstGeom prst="rect">
            <a:avLst/>
          </a:prstGeom>
        </p:spPr>
      </p:pic>
      <p:sp>
        <p:nvSpPr>
          <p:cNvPr id="7" name="文本框 6"/>
          <p:cNvSpPr txBox="1"/>
          <p:nvPr/>
        </p:nvSpPr>
        <p:spPr>
          <a:xfrm>
            <a:off x="6002655" y="1455420"/>
            <a:ext cx="2745740" cy="368300"/>
          </a:xfrm>
          <a:prstGeom prst="rect">
            <a:avLst/>
          </a:prstGeom>
          <a:noFill/>
        </p:spPr>
        <p:txBody>
          <a:bodyPr wrap="square" rtlCol="0">
            <a:spAutoFit/>
          </a:bodyPr>
          <a:p>
            <a:r>
              <a:rPr lang="en-US" altLang="zh-CN">
                <a:sym typeface="+mn-ea"/>
              </a:rPr>
              <a:t>Character_contours</a:t>
            </a:r>
            <a:endParaRPr lang="zh-CN" altLang="en-US"/>
          </a:p>
        </p:txBody>
      </p:sp>
      <p:pic>
        <p:nvPicPr>
          <p:cNvPr id="8" name="图片 7"/>
          <p:cNvPicPr>
            <a:picLocks noChangeAspect="1"/>
          </p:cNvPicPr>
          <p:nvPr/>
        </p:nvPicPr>
        <p:blipFill>
          <a:blip r:embed="rId2"/>
          <a:stretch>
            <a:fillRect/>
          </a:stretch>
        </p:blipFill>
        <p:spPr>
          <a:xfrm>
            <a:off x="123190" y="3933190"/>
            <a:ext cx="4404995" cy="2588895"/>
          </a:xfrm>
          <a:prstGeom prst="rect">
            <a:avLst/>
          </a:prstGeom>
        </p:spPr>
      </p:pic>
      <p:sp>
        <p:nvSpPr>
          <p:cNvPr id="9" name="文本框 8"/>
          <p:cNvSpPr txBox="1"/>
          <p:nvPr/>
        </p:nvSpPr>
        <p:spPr>
          <a:xfrm>
            <a:off x="4572000" y="4980305"/>
            <a:ext cx="4446270" cy="368300"/>
          </a:xfrm>
          <a:prstGeom prst="rect">
            <a:avLst/>
          </a:prstGeom>
          <a:noFill/>
        </p:spPr>
        <p:txBody>
          <a:bodyPr wrap="square" rtlCol="0">
            <a:spAutoFit/>
          </a:bodyPr>
          <a:p>
            <a:r>
              <a:rPr lang="en-US" altLang="zh-CN" sz="1800"/>
              <a:t>The content of the coordinate data txt file</a:t>
            </a:r>
            <a:endParaRPr lang="en-US" altLang="zh-CN"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521970"/>
          </a:xfrm>
          <a:prstGeom prst="rect">
            <a:avLst/>
          </a:prstGeom>
          <a:noFill/>
        </p:spPr>
        <p:txBody>
          <a:bodyPr wrap="square" rtlCol="0">
            <a:spAutoFit/>
          </a:bodyPr>
          <a:p>
            <a:r>
              <a:rPr lang="en-US" altLang="zh-CN" sz="2800" b="1"/>
              <a:t>Result</a:t>
            </a:r>
            <a:endParaRPr lang="en-US" altLang="zh-CN" sz="2800" b="1"/>
          </a:p>
        </p:txBody>
      </p:sp>
      <p:sp>
        <p:nvSpPr>
          <p:cNvPr id="5" name="文本框 4"/>
          <p:cNvSpPr txBox="1"/>
          <p:nvPr/>
        </p:nvSpPr>
        <p:spPr>
          <a:xfrm>
            <a:off x="218440" y="826770"/>
            <a:ext cx="8182610" cy="368300"/>
          </a:xfrm>
          <a:prstGeom prst="rect">
            <a:avLst/>
          </a:prstGeom>
          <a:noFill/>
        </p:spPr>
        <p:txBody>
          <a:bodyPr wrap="square" rtlCol="0">
            <a:spAutoFit/>
          </a:bodyPr>
          <a:p>
            <a:r>
              <a:rPr lang="en-US" altLang="zh-CN"/>
              <a:t>(character_maker)Input: 1  </a:t>
            </a:r>
            <a:r>
              <a:rPr lang="zh-CN" altLang="en-US"/>
              <a:t>飞</a:t>
            </a:r>
            <a:r>
              <a:rPr lang="en-US" altLang="zh-CN"/>
              <a:t>  0.2  0.6</a:t>
            </a:r>
            <a:endParaRPr lang="en-US" altLang="zh-CN"/>
          </a:p>
        </p:txBody>
      </p:sp>
      <p:pic>
        <p:nvPicPr>
          <p:cNvPr id="6" name="图片 5"/>
          <p:cNvPicPr>
            <a:picLocks noChangeAspect="1"/>
          </p:cNvPicPr>
          <p:nvPr/>
        </p:nvPicPr>
        <p:blipFill>
          <a:blip r:embed="rId1"/>
          <a:stretch>
            <a:fillRect/>
          </a:stretch>
        </p:blipFill>
        <p:spPr>
          <a:xfrm>
            <a:off x="35560" y="1196975"/>
            <a:ext cx="9092565" cy="54527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79705" y="116840"/>
            <a:ext cx="6743700" cy="3930650"/>
          </a:xfrm>
          <a:prstGeom prst="rect">
            <a:avLst/>
          </a:prstGeom>
        </p:spPr>
      </p:pic>
      <p:pic>
        <p:nvPicPr>
          <p:cNvPr id="5" name="图片 4"/>
          <p:cNvPicPr>
            <a:picLocks noChangeAspect="1"/>
          </p:cNvPicPr>
          <p:nvPr/>
        </p:nvPicPr>
        <p:blipFill>
          <a:blip r:embed="rId2"/>
          <a:stretch>
            <a:fillRect/>
          </a:stretch>
        </p:blipFill>
        <p:spPr>
          <a:xfrm>
            <a:off x="179705" y="4149090"/>
            <a:ext cx="6744335" cy="26428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521970"/>
          </a:xfrm>
          <a:prstGeom prst="rect">
            <a:avLst/>
          </a:prstGeom>
          <a:noFill/>
        </p:spPr>
        <p:txBody>
          <a:bodyPr wrap="square" rtlCol="0">
            <a:spAutoFit/>
          </a:bodyPr>
          <a:p>
            <a:r>
              <a:rPr lang="en-US" altLang="zh-CN" sz="2800" b="1"/>
              <a:t>Result</a:t>
            </a:r>
            <a:endParaRPr lang="en-US" altLang="zh-CN" sz="2800" b="1"/>
          </a:p>
        </p:txBody>
      </p:sp>
      <p:sp>
        <p:nvSpPr>
          <p:cNvPr id="5" name="文本框 4"/>
          <p:cNvSpPr txBox="1"/>
          <p:nvPr/>
        </p:nvSpPr>
        <p:spPr>
          <a:xfrm>
            <a:off x="218440" y="826770"/>
            <a:ext cx="8182610" cy="368300"/>
          </a:xfrm>
          <a:prstGeom prst="rect">
            <a:avLst/>
          </a:prstGeom>
          <a:noFill/>
        </p:spPr>
        <p:txBody>
          <a:bodyPr wrap="square" rtlCol="0">
            <a:spAutoFit/>
          </a:bodyPr>
          <a:p>
            <a:r>
              <a:rPr lang="en-US" altLang="zh-CN"/>
              <a:t>(mujoco_painter)Input: </a:t>
            </a:r>
            <a:r>
              <a:rPr lang="en-US" altLang="zh-CN" i="1"/>
              <a:t>{coordinate file}</a:t>
            </a:r>
            <a:endParaRPr lang="en-US" altLang="zh-CN" i="1"/>
          </a:p>
        </p:txBody>
      </p:sp>
      <p:pic>
        <p:nvPicPr>
          <p:cNvPr id="6" name="图片 5"/>
          <p:cNvPicPr>
            <a:picLocks noChangeAspect="1"/>
          </p:cNvPicPr>
          <p:nvPr/>
        </p:nvPicPr>
        <p:blipFill>
          <a:blip r:embed="rId1"/>
          <a:stretch>
            <a:fillRect/>
          </a:stretch>
        </p:blipFill>
        <p:spPr>
          <a:xfrm>
            <a:off x="123190" y="1195070"/>
            <a:ext cx="4229100" cy="3295650"/>
          </a:xfrm>
          <a:prstGeom prst="rect">
            <a:avLst/>
          </a:prstGeom>
        </p:spPr>
      </p:pic>
      <p:pic>
        <p:nvPicPr>
          <p:cNvPr id="7" name="图片 6"/>
          <p:cNvPicPr>
            <a:picLocks noChangeAspect="1"/>
          </p:cNvPicPr>
          <p:nvPr/>
        </p:nvPicPr>
        <p:blipFill>
          <a:blip r:embed="rId2"/>
          <a:stretch>
            <a:fillRect/>
          </a:stretch>
        </p:blipFill>
        <p:spPr>
          <a:xfrm>
            <a:off x="4427855" y="1196975"/>
            <a:ext cx="4485640" cy="3270250"/>
          </a:xfrm>
          <a:prstGeom prst="rect">
            <a:avLst/>
          </a:prstGeom>
        </p:spPr>
      </p:pic>
      <p:sp>
        <p:nvSpPr>
          <p:cNvPr id="8" name="文本框 7"/>
          <p:cNvSpPr txBox="1"/>
          <p:nvPr/>
        </p:nvSpPr>
        <p:spPr>
          <a:xfrm>
            <a:off x="5147945" y="4714875"/>
            <a:ext cx="3048000" cy="368300"/>
          </a:xfrm>
          <a:prstGeom prst="rect">
            <a:avLst/>
          </a:prstGeom>
          <a:noFill/>
        </p:spPr>
        <p:txBody>
          <a:bodyPr wrap="square" rtlCol="0">
            <a:spAutoFit/>
          </a:bodyPr>
          <a:p>
            <a:pPr algn="ctr"/>
            <a:r>
              <a:rPr lang="en-US" altLang="zh-CN"/>
              <a:t>Final Result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521970"/>
          </a:xfrm>
          <a:prstGeom prst="rect">
            <a:avLst/>
          </a:prstGeom>
          <a:noFill/>
        </p:spPr>
        <p:txBody>
          <a:bodyPr wrap="square" rtlCol="0">
            <a:spAutoFit/>
          </a:bodyPr>
          <a:p>
            <a:r>
              <a:rPr lang="en-US" altLang="zh-CN" sz="2800" b="1"/>
              <a:t>Result</a:t>
            </a:r>
            <a:endParaRPr lang="en-US" altLang="zh-CN" sz="2800" b="1"/>
          </a:p>
        </p:txBody>
      </p:sp>
      <p:sp>
        <p:nvSpPr>
          <p:cNvPr id="5" name="文本框 4"/>
          <p:cNvSpPr txBox="1"/>
          <p:nvPr/>
        </p:nvSpPr>
        <p:spPr>
          <a:xfrm>
            <a:off x="218440" y="826770"/>
            <a:ext cx="8182610" cy="368300"/>
          </a:xfrm>
          <a:prstGeom prst="rect">
            <a:avLst/>
          </a:prstGeom>
          <a:noFill/>
        </p:spPr>
        <p:txBody>
          <a:bodyPr wrap="square" rtlCol="0">
            <a:spAutoFit/>
          </a:bodyPr>
          <a:p>
            <a:r>
              <a:rPr lang="en-US" altLang="zh-CN"/>
              <a:t>(muti-character)Input:</a:t>
            </a:r>
            <a:endParaRPr lang="en-US" altLang="zh-CN" i="1"/>
          </a:p>
        </p:txBody>
      </p:sp>
      <p:cxnSp>
        <p:nvCxnSpPr>
          <p:cNvPr id="7" name="直接箭头连接符 6"/>
          <p:cNvCxnSpPr>
            <a:stCxn id="6" idx="2"/>
          </p:cNvCxnSpPr>
          <p:nvPr/>
        </p:nvCxnSpPr>
        <p:spPr>
          <a:xfrm flipH="1">
            <a:off x="1259840" y="2443480"/>
            <a:ext cx="37465" cy="84137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1"/>
          <a:stretch>
            <a:fillRect/>
          </a:stretch>
        </p:blipFill>
        <p:spPr>
          <a:xfrm>
            <a:off x="323850" y="1268730"/>
            <a:ext cx="2235200" cy="1174750"/>
          </a:xfrm>
          <a:prstGeom prst="rect">
            <a:avLst/>
          </a:prstGeom>
        </p:spPr>
      </p:pic>
      <p:pic>
        <p:nvPicPr>
          <p:cNvPr id="9" name="图片 8"/>
          <p:cNvPicPr>
            <a:picLocks noChangeAspect="1"/>
          </p:cNvPicPr>
          <p:nvPr/>
        </p:nvPicPr>
        <p:blipFill>
          <a:blip r:embed="rId2"/>
          <a:stretch>
            <a:fillRect/>
          </a:stretch>
        </p:blipFill>
        <p:spPr>
          <a:xfrm>
            <a:off x="0" y="3284855"/>
            <a:ext cx="2708275" cy="1688465"/>
          </a:xfrm>
          <a:prstGeom prst="rect">
            <a:avLst/>
          </a:prstGeom>
        </p:spPr>
      </p:pic>
      <p:sp>
        <p:nvSpPr>
          <p:cNvPr id="10" name="文本框 9"/>
          <p:cNvSpPr txBox="1"/>
          <p:nvPr/>
        </p:nvSpPr>
        <p:spPr>
          <a:xfrm>
            <a:off x="35560" y="5088255"/>
            <a:ext cx="3048000" cy="275590"/>
          </a:xfrm>
          <a:prstGeom prst="rect">
            <a:avLst/>
          </a:prstGeom>
          <a:noFill/>
        </p:spPr>
        <p:txBody>
          <a:bodyPr wrap="square" rtlCol="0">
            <a:spAutoFit/>
          </a:bodyPr>
          <a:p>
            <a:r>
              <a:rPr lang="en-US" altLang="zh-CN" sz="1200"/>
              <a:t>No choice needed. Click to continue.</a:t>
            </a:r>
            <a:endParaRPr lang="en-US" altLang="zh-CN" sz="1200"/>
          </a:p>
        </p:txBody>
      </p:sp>
      <p:cxnSp>
        <p:nvCxnSpPr>
          <p:cNvPr id="11" name="直接箭头连接符 10"/>
          <p:cNvCxnSpPr/>
          <p:nvPr/>
        </p:nvCxnSpPr>
        <p:spPr>
          <a:xfrm>
            <a:off x="2678430" y="4968875"/>
            <a:ext cx="957580" cy="83629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3"/>
          <a:stretch>
            <a:fillRect/>
          </a:stretch>
        </p:blipFill>
        <p:spPr>
          <a:xfrm>
            <a:off x="3636010" y="5085080"/>
            <a:ext cx="1466850" cy="1390650"/>
          </a:xfrm>
          <a:prstGeom prst="rect">
            <a:avLst/>
          </a:prstGeom>
        </p:spPr>
      </p:pic>
      <p:cxnSp>
        <p:nvCxnSpPr>
          <p:cNvPr id="13" name="直接箭头连接符 12"/>
          <p:cNvCxnSpPr/>
          <p:nvPr/>
        </p:nvCxnSpPr>
        <p:spPr>
          <a:xfrm>
            <a:off x="5011420" y="5779770"/>
            <a:ext cx="1000760" cy="254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4"/>
          <a:stretch>
            <a:fillRect/>
          </a:stretch>
        </p:blipFill>
        <p:spPr>
          <a:xfrm>
            <a:off x="6012180" y="5088255"/>
            <a:ext cx="1289050" cy="1498600"/>
          </a:xfrm>
          <a:prstGeom prst="rect">
            <a:avLst/>
          </a:prstGeom>
        </p:spPr>
      </p:pic>
      <p:cxnSp>
        <p:nvCxnSpPr>
          <p:cNvPr id="15" name="直接箭头连接符 14"/>
          <p:cNvCxnSpPr/>
          <p:nvPr/>
        </p:nvCxnSpPr>
        <p:spPr>
          <a:xfrm flipV="1">
            <a:off x="7048500" y="3789045"/>
            <a:ext cx="259715" cy="13303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6" name="图片 15"/>
          <p:cNvPicPr>
            <a:picLocks noChangeAspect="1"/>
          </p:cNvPicPr>
          <p:nvPr/>
        </p:nvPicPr>
        <p:blipFill>
          <a:blip r:embed="rId5"/>
          <a:stretch>
            <a:fillRect/>
          </a:stretch>
        </p:blipFill>
        <p:spPr>
          <a:xfrm>
            <a:off x="6588760" y="1195070"/>
            <a:ext cx="1419225" cy="25800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521970"/>
          </a:xfrm>
          <a:prstGeom prst="rect">
            <a:avLst/>
          </a:prstGeom>
          <a:noFill/>
        </p:spPr>
        <p:txBody>
          <a:bodyPr wrap="square" rtlCol="0">
            <a:spAutoFit/>
          </a:bodyPr>
          <a:p>
            <a:r>
              <a:rPr lang="en-US" altLang="zh-CN" sz="2800" b="1"/>
              <a:t>Result</a:t>
            </a:r>
            <a:endParaRPr lang="en-US" altLang="zh-CN" sz="2800" b="1"/>
          </a:p>
        </p:txBody>
      </p:sp>
      <p:pic>
        <p:nvPicPr>
          <p:cNvPr id="5" name="图片 4"/>
          <p:cNvPicPr>
            <a:picLocks noChangeAspect="1"/>
          </p:cNvPicPr>
          <p:nvPr/>
        </p:nvPicPr>
        <p:blipFill>
          <a:blip r:embed="rId1"/>
          <a:stretch>
            <a:fillRect/>
          </a:stretch>
        </p:blipFill>
        <p:spPr>
          <a:xfrm>
            <a:off x="0" y="753745"/>
            <a:ext cx="9144000" cy="53505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4304665" cy="521970"/>
          </a:xfrm>
          <a:prstGeom prst="rect">
            <a:avLst/>
          </a:prstGeom>
          <a:noFill/>
        </p:spPr>
        <p:txBody>
          <a:bodyPr wrap="square" rtlCol="0">
            <a:spAutoFit/>
          </a:bodyPr>
          <a:p>
            <a:r>
              <a:rPr lang="en-US" altLang="zh-CN" sz="2800"/>
              <a:t>Code Structure</a:t>
            </a:r>
            <a:endParaRPr lang="en-US" altLang="zh-CN" sz="2800"/>
          </a:p>
        </p:txBody>
      </p:sp>
      <p:pic>
        <p:nvPicPr>
          <p:cNvPr id="6" name="F360BE8B-6686-4F3D-AEAF-501FE73E4058-1" descr="绘图1"/>
          <p:cNvPicPr>
            <a:picLocks noChangeAspect="1"/>
          </p:cNvPicPr>
          <p:nvPr/>
        </p:nvPicPr>
        <p:blipFill>
          <a:blip r:embed="rId1"/>
          <a:stretch>
            <a:fillRect/>
          </a:stretch>
        </p:blipFill>
        <p:spPr>
          <a:xfrm>
            <a:off x="1619885" y="1341120"/>
            <a:ext cx="5761990" cy="905510"/>
          </a:xfrm>
          <a:prstGeom prst="rect">
            <a:avLst/>
          </a:prstGeom>
        </p:spPr>
      </p:pic>
      <p:sp>
        <p:nvSpPr>
          <p:cNvPr id="7" name="文本框 6"/>
          <p:cNvSpPr txBox="1"/>
          <p:nvPr/>
        </p:nvSpPr>
        <p:spPr>
          <a:xfrm>
            <a:off x="387985" y="2737485"/>
            <a:ext cx="7496810" cy="922020"/>
          </a:xfrm>
          <a:prstGeom prst="rect">
            <a:avLst/>
          </a:prstGeom>
          <a:noFill/>
        </p:spPr>
        <p:txBody>
          <a:bodyPr wrap="square" rtlCol="0">
            <a:spAutoFit/>
          </a:bodyPr>
          <a:p>
            <a:r>
              <a:rPr lang="en-US" altLang="zh-CN" b="1"/>
              <a:t>Character_maker</a:t>
            </a:r>
            <a:r>
              <a:rPr lang="en-US" altLang="zh-CN"/>
              <a:t>: A contour generation tool based on OpenCV and Bezier curves ,whcan store the contours of the given characters in the </a:t>
            </a:r>
            <a:r>
              <a:rPr lang="en-US" altLang="zh-CN" b="1"/>
              <a:t>"character_contours" </a:t>
            </a:r>
            <a:r>
              <a:rPr lang="en-US" altLang="zh-CN"/>
              <a:t>folder with the form of grid coordinates</a:t>
            </a:r>
            <a:endParaRPr lang="en-US" altLang="zh-CN"/>
          </a:p>
        </p:txBody>
      </p:sp>
      <p:sp>
        <p:nvSpPr>
          <p:cNvPr id="8" name="文本框 7"/>
          <p:cNvSpPr txBox="1"/>
          <p:nvPr/>
        </p:nvSpPr>
        <p:spPr>
          <a:xfrm>
            <a:off x="387985" y="4086225"/>
            <a:ext cx="7496810" cy="645160"/>
          </a:xfrm>
          <a:prstGeom prst="rect">
            <a:avLst/>
          </a:prstGeom>
          <a:noFill/>
        </p:spPr>
        <p:txBody>
          <a:bodyPr wrap="square" rtlCol="0">
            <a:spAutoFit/>
          </a:bodyPr>
          <a:p>
            <a:r>
              <a:rPr lang="en-US" altLang="zh-CN" b="1"/>
              <a:t>Character_contours</a:t>
            </a:r>
            <a:r>
              <a:rPr lang="en-US" altLang="zh-CN"/>
              <a:t>: A folder containing the coordinates of the grid points, which can be read by </a:t>
            </a:r>
            <a:r>
              <a:rPr lang="en-US" altLang="zh-CN" b="1"/>
              <a:t>“mujoco_painter”</a:t>
            </a:r>
            <a:endParaRPr lang="en-US" altLang="zh-CN" b="1"/>
          </a:p>
        </p:txBody>
      </p:sp>
      <p:sp>
        <p:nvSpPr>
          <p:cNvPr id="9" name="文本框 8"/>
          <p:cNvSpPr txBox="1"/>
          <p:nvPr/>
        </p:nvSpPr>
        <p:spPr>
          <a:xfrm>
            <a:off x="387985" y="5157470"/>
            <a:ext cx="7496810" cy="922020"/>
          </a:xfrm>
          <a:prstGeom prst="rect">
            <a:avLst/>
          </a:prstGeom>
          <a:noFill/>
        </p:spPr>
        <p:txBody>
          <a:bodyPr wrap="square" rtlCol="0">
            <a:spAutoFit/>
          </a:bodyPr>
          <a:p>
            <a:r>
              <a:rPr lang="en-US" altLang="zh-CN" b="1"/>
              <a:t>mujoco_painter</a:t>
            </a:r>
            <a:r>
              <a:rPr lang="en-US" altLang="zh-CN"/>
              <a:t>: This part can import the coordinates into the mujoco program and subjected to linear fitting and IK calculations, so as to visualize and output the string.</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521970"/>
          </a:xfrm>
          <a:prstGeom prst="rect">
            <a:avLst/>
          </a:prstGeom>
          <a:noFill/>
        </p:spPr>
        <p:txBody>
          <a:bodyPr wrap="square" rtlCol="0">
            <a:spAutoFit/>
          </a:bodyPr>
          <a:p>
            <a:r>
              <a:rPr lang="en-US" altLang="zh-CN" sz="2800" b="1"/>
              <a:t>Result</a:t>
            </a:r>
            <a:endParaRPr lang="en-US" altLang="zh-CN" sz="2800" b="1"/>
          </a:p>
        </p:txBody>
      </p:sp>
      <p:sp>
        <p:nvSpPr>
          <p:cNvPr id="5" name="文本框 4"/>
          <p:cNvSpPr txBox="1"/>
          <p:nvPr/>
        </p:nvSpPr>
        <p:spPr>
          <a:xfrm>
            <a:off x="218440" y="826770"/>
            <a:ext cx="8182610" cy="368300"/>
          </a:xfrm>
          <a:prstGeom prst="rect">
            <a:avLst/>
          </a:prstGeom>
          <a:noFill/>
        </p:spPr>
        <p:txBody>
          <a:bodyPr wrap="square" rtlCol="0">
            <a:spAutoFit/>
          </a:bodyPr>
          <a:p>
            <a:r>
              <a:rPr lang="en-US" altLang="zh-CN"/>
              <a:t>(muti-curve-character)Input:</a:t>
            </a:r>
            <a:endParaRPr lang="en-US" altLang="zh-CN" i="1"/>
          </a:p>
        </p:txBody>
      </p:sp>
      <p:pic>
        <p:nvPicPr>
          <p:cNvPr id="6" name="图片 5"/>
          <p:cNvPicPr>
            <a:picLocks noChangeAspect="1"/>
          </p:cNvPicPr>
          <p:nvPr/>
        </p:nvPicPr>
        <p:blipFill>
          <a:blip r:embed="rId1"/>
          <a:stretch>
            <a:fillRect/>
          </a:stretch>
        </p:blipFill>
        <p:spPr>
          <a:xfrm>
            <a:off x="6300470" y="2348865"/>
            <a:ext cx="2286000" cy="1498600"/>
          </a:xfrm>
          <a:prstGeom prst="rect">
            <a:avLst/>
          </a:prstGeom>
        </p:spPr>
      </p:pic>
      <p:cxnSp>
        <p:nvCxnSpPr>
          <p:cNvPr id="7" name="直接箭头连接符 6"/>
          <p:cNvCxnSpPr/>
          <p:nvPr/>
        </p:nvCxnSpPr>
        <p:spPr>
          <a:xfrm flipH="1">
            <a:off x="1259840" y="2443480"/>
            <a:ext cx="37465" cy="84137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a:off x="2678430" y="4968875"/>
            <a:ext cx="957580" cy="83629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2"/>
          <a:stretch>
            <a:fillRect/>
          </a:stretch>
        </p:blipFill>
        <p:spPr>
          <a:xfrm>
            <a:off x="3636010" y="5085080"/>
            <a:ext cx="1466850" cy="1390650"/>
          </a:xfrm>
          <a:prstGeom prst="rect">
            <a:avLst/>
          </a:prstGeom>
        </p:spPr>
      </p:pic>
      <p:cxnSp>
        <p:nvCxnSpPr>
          <p:cNvPr id="13" name="直接箭头连接符 12"/>
          <p:cNvCxnSpPr/>
          <p:nvPr/>
        </p:nvCxnSpPr>
        <p:spPr>
          <a:xfrm>
            <a:off x="5011420" y="5779770"/>
            <a:ext cx="1000760" cy="254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3"/>
          <a:stretch>
            <a:fillRect/>
          </a:stretch>
        </p:blipFill>
        <p:spPr>
          <a:xfrm>
            <a:off x="6012180" y="5088255"/>
            <a:ext cx="1289050" cy="1498600"/>
          </a:xfrm>
          <a:prstGeom prst="rect">
            <a:avLst/>
          </a:prstGeom>
        </p:spPr>
      </p:pic>
      <p:cxnSp>
        <p:nvCxnSpPr>
          <p:cNvPr id="15" name="直接箭头连接符 14"/>
          <p:cNvCxnSpPr/>
          <p:nvPr/>
        </p:nvCxnSpPr>
        <p:spPr>
          <a:xfrm flipV="1">
            <a:off x="7048500" y="3789045"/>
            <a:ext cx="259715" cy="13303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9" name="图片 8"/>
          <p:cNvPicPr>
            <a:picLocks noChangeAspect="1"/>
          </p:cNvPicPr>
          <p:nvPr/>
        </p:nvPicPr>
        <p:blipFill>
          <a:blip r:embed="rId4"/>
          <a:stretch>
            <a:fillRect/>
          </a:stretch>
        </p:blipFill>
        <p:spPr>
          <a:xfrm>
            <a:off x="0" y="3284855"/>
            <a:ext cx="2708275" cy="1688465"/>
          </a:xfrm>
          <a:prstGeom prst="rect">
            <a:avLst/>
          </a:prstGeom>
        </p:spPr>
      </p:pic>
      <p:sp>
        <p:nvSpPr>
          <p:cNvPr id="10" name="文本框 9"/>
          <p:cNvSpPr txBox="1"/>
          <p:nvPr/>
        </p:nvSpPr>
        <p:spPr>
          <a:xfrm>
            <a:off x="35560" y="5088255"/>
            <a:ext cx="3048000" cy="275590"/>
          </a:xfrm>
          <a:prstGeom prst="rect">
            <a:avLst/>
          </a:prstGeom>
          <a:noFill/>
        </p:spPr>
        <p:txBody>
          <a:bodyPr wrap="square" rtlCol="0">
            <a:spAutoFit/>
          </a:bodyPr>
          <a:p>
            <a:r>
              <a:rPr lang="en-US" altLang="zh-CN" sz="1200"/>
              <a:t>No choice needed. Click to continue.</a:t>
            </a:r>
            <a:endParaRPr lang="en-US" altLang="zh-CN" sz="1200"/>
          </a:p>
        </p:txBody>
      </p:sp>
      <p:cxnSp>
        <p:nvCxnSpPr>
          <p:cNvPr id="17" name="直接箭头连接符 16"/>
          <p:cNvCxnSpPr>
            <a:stCxn id="6" idx="0"/>
          </p:cNvCxnSpPr>
          <p:nvPr/>
        </p:nvCxnSpPr>
        <p:spPr>
          <a:xfrm flipH="1" flipV="1">
            <a:off x="6804025" y="1484630"/>
            <a:ext cx="639445" cy="8642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8" name="图片 17"/>
          <p:cNvPicPr>
            <a:picLocks noChangeAspect="1"/>
          </p:cNvPicPr>
          <p:nvPr/>
        </p:nvPicPr>
        <p:blipFill>
          <a:blip r:embed="rId5"/>
          <a:stretch>
            <a:fillRect/>
          </a:stretch>
        </p:blipFill>
        <p:spPr>
          <a:xfrm>
            <a:off x="251460" y="1314450"/>
            <a:ext cx="2235200" cy="1174750"/>
          </a:xfrm>
          <a:prstGeom prst="rect">
            <a:avLst/>
          </a:prstGeom>
        </p:spPr>
      </p:pic>
      <p:pic>
        <p:nvPicPr>
          <p:cNvPr id="19" name="图片 18"/>
          <p:cNvPicPr>
            <a:picLocks noChangeAspect="1"/>
          </p:cNvPicPr>
          <p:nvPr/>
        </p:nvPicPr>
        <p:blipFill>
          <a:blip r:embed="rId6"/>
          <a:stretch>
            <a:fillRect/>
          </a:stretch>
        </p:blipFill>
        <p:spPr>
          <a:xfrm>
            <a:off x="5507990" y="116205"/>
            <a:ext cx="1202055" cy="20421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文本框 3"/>
          <p:cNvSpPr txBox="1"/>
          <p:nvPr/>
        </p:nvSpPr>
        <p:spPr>
          <a:xfrm>
            <a:off x="123190" y="185420"/>
            <a:ext cx="7884795" cy="521970"/>
          </a:xfrm>
          <a:prstGeom prst="rect">
            <a:avLst/>
          </a:prstGeom>
          <a:noFill/>
        </p:spPr>
        <p:txBody>
          <a:bodyPr wrap="square" rtlCol="0">
            <a:spAutoFit/>
          </a:bodyPr>
          <a:p>
            <a:r>
              <a:rPr lang="en-US" altLang="zh-CN" sz="2800" b="1"/>
              <a:t>Result</a:t>
            </a:r>
            <a:endParaRPr lang="en-US" altLang="zh-CN" sz="2800" b="1"/>
          </a:p>
        </p:txBody>
      </p:sp>
      <p:pic>
        <p:nvPicPr>
          <p:cNvPr id="20" name="图片 19"/>
          <p:cNvPicPr>
            <a:picLocks noChangeAspect="1"/>
          </p:cNvPicPr>
          <p:nvPr/>
        </p:nvPicPr>
        <p:blipFill>
          <a:blip r:embed="rId1"/>
          <a:stretch>
            <a:fillRect/>
          </a:stretch>
        </p:blipFill>
        <p:spPr>
          <a:xfrm>
            <a:off x="251460" y="836295"/>
            <a:ext cx="4139565" cy="3164840"/>
          </a:xfrm>
          <a:prstGeom prst="rect">
            <a:avLst/>
          </a:prstGeom>
        </p:spPr>
      </p:pic>
      <p:pic>
        <p:nvPicPr>
          <p:cNvPr id="21" name="图片 20"/>
          <p:cNvPicPr>
            <a:picLocks noChangeAspect="1"/>
          </p:cNvPicPr>
          <p:nvPr/>
        </p:nvPicPr>
        <p:blipFill>
          <a:blip r:embed="rId2"/>
          <a:stretch>
            <a:fillRect/>
          </a:stretch>
        </p:blipFill>
        <p:spPr>
          <a:xfrm>
            <a:off x="4427855" y="2999740"/>
            <a:ext cx="4438650" cy="34182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42875" y="1225233"/>
            <a:ext cx="2497931" cy="275590"/>
          </a:xfrm>
          <a:prstGeom prst="rect">
            <a:avLst/>
          </a:prstGeom>
          <a:noFill/>
        </p:spPr>
        <p:txBody>
          <a:bodyPr wrap="square" rtlCol="0">
            <a:spAutoFit/>
          </a:bodyPr>
          <a:p>
            <a:r>
              <a:rPr lang="en-US" altLang="zh-CN" sz="1200"/>
              <a:t>Test Sample 1: Rare Characters</a:t>
            </a:r>
            <a:endParaRPr lang="en-US" altLang="zh-CN" sz="1200"/>
          </a:p>
        </p:txBody>
      </p:sp>
      <p:pic>
        <p:nvPicPr>
          <p:cNvPr id="6" name="图片 5"/>
          <p:cNvPicPr>
            <a:picLocks noChangeAspect="1"/>
          </p:cNvPicPr>
          <p:nvPr/>
        </p:nvPicPr>
        <p:blipFill>
          <a:blip r:embed="rId1"/>
          <a:stretch>
            <a:fillRect/>
          </a:stretch>
        </p:blipFill>
        <p:spPr>
          <a:xfrm>
            <a:off x="203835" y="1870234"/>
            <a:ext cx="2176463" cy="2400776"/>
          </a:xfrm>
          <a:prstGeom prst="rect">
            <a:avLst/>
          </a:prstGeom>
        </p:spPr>
      </p:pic>
      <p:sp>
        <p:nvSpPr>
          <p:cNvPr id="7" name="文本框 6"/>
          <p:cNvSpPr txBox="1"/>
          <p:nvPr/>
        </p:nvSpPr>
        <p:spPr>
          <a:xfrm>
            <a:off x="244316" y="4724718"/>
            <a:ext cx="2247424" cy="121920"/>
          </a:xfrm>
          <a:prstGeom prst="rect">
            <a:avLst/>
          </a:prstGeom>
          <a:noFill/>
        </p:spPr>
        <p:txBody>
          <a:bodyPr wrap="square" rtlCol="0">
            <a:spAutoFit/>
          </a:bodyPr>
          <a:p>
            <a:pPr lvl="0" algn="l">
              <a:buClrTx/>
              <a:buSzTx/>
              <a:buFontTx/>
            </a:pPr>
            <a:r>
              <a:rPr lang="en-US" altLang="zh-CN" sz="1200">
                <a:sym typeface="+mn-ea"/>
              </a:rPr>
              <a:t>Original input:</a:t>
            </a:r>
            <a:r>
              <a:rPr lang="en-US" altLang="zh-CN" sz="1200">
                <a:sym typeface="+mn-ea"/>
              </a:rPr>
              <a:t>瓍</a:t>
            </a:r>
            <a:endParaRPr lang="en-US" altLang="zh-CN" sz="1200">
              <a:sym typeface="+mn-ea"/>
            </a:endParaRPr>
          </a:p>
          <a:p>
            <a:pPr lvl="0" algn="l">
              <a:buClrTx/>
              <a:buSzTx/>
              <a:buFontTx/>
            </a:pPr>
            <a:r>
              <a:rPr lang="en-US" altLang="zh-CN" sz="1200">
                <a:sym typeface="+mn-ea"/>
              </a:rPr>
              <a:t>analysis</a:t>
            </a:r>
            <a:r>
              <a:rPr lang="en-US" altLang="zh-CN" sz="1200">
                <a:sym typeface="+mn-ea"/>
              </a:rPr>
              <a:t>：</a:t>
            </a:r>
            <a:r>
              <a:rPr lang="en-US" altLang="zh-CN" sz="1200">
                <a:sym typeface="+mn-ea"/>
              </a:rPr>
              <a:t>The overall structure of the font has been replicated, but due to the excessive number of strokes, there are still some parts that are stuck together.</a:t>
            </a:r>
            <a:endParaRPr lang="en-US" altLang="zh-CN" sz="1200">
              <a:sym typeface="+mn-ea"/>
            </a:endParaRPr>
          </a:p>
        </p:txBody>
      </p:sp>
      <p:sp>
        <p:nvSpPr>
          <p:cNvPr id="8" name="文本框 7"/>
          <p:cNvSpPr txBox="1"/>
          <p:nvPr/>
        </p:nvSpPr>
        <p:spPr>
          <a:xfrm>
            <a:off x="2987516" y="1225233"/>
            <a:ext cx="2736533" cy="106680"/>
          </a:xfrm>
          <a:prstGeom prst="rect">
            <a:avLst/>
          </a:prstGeom>
          <a:noFill/>
        </p:spPr>
        <p:txBody>
          <a:bodyPr wrap="square" rtlCol="0">
            <a:spAutoFit/>
          </a:bodyPr>
          <a:p>
            <a:pPr lvl="0" algn="l">
              <a:buClrTx/>
              <a:buSzTx/>
              <a:buFontTx/>
            </a:pPr>
            <a:r>
              <a:rPr lang="en-US" altLang="zh-CN" sz="1200">
                <a:sym typeface="+mn-ea"/>
              </a:rPr>
              <a:t>Test Sample 2: Common Characters</a:t>
            </a:r>
            <a:endParaRPr lang="en-US" altLang="zh-CN" sz="1200">
              <a:sym typeface="+mn-ea"/>
            </a:endParaRPr>
          </a:p>
        </p:txBody>
      </p:sp>
      <p:pic>
        <p:nvPicPr>
          <p:cNvPr id="9" name="图片 8"/>
          <p:cNvPicPr>
            <a:picLocks noChangeAspect="1"/>
          </p:cNvPicPr>
          <p:nvPr/>
        </p:nvPicPr>
        <p:blipFill>
          <a:blip r:embed="rId2"/>
          <a:stretch>
            <a:fillRect/>
          </a:stretch>
        </p:blipFill>
        <p:spPr>
          <a:xfrm>
            <a:off x="3319939" y="1870234"/>
            <a:ext cx="2152650" cy="2401253"/>
          </a:xfrm>
          <a:prstGeom prst="rect">
            <a:avLst/>
          </a:prstGeom>
        </p:spPr>
      </p:pic>
      <p:sp>
        <p:nvSpPr>
          <p:cNvPr id="10" name="文本框 9"/>
          <p:cNvSpPr txBox="1"/>
          <p:nvPr/>
        </p:nvSpPr>
        <p:spPr>
          <a:xfrm>
            <a:off x="3203575" y="4821714"/>
            <a:ext cx="2247424" cy="121920"/>
          </a:xfrm>
          <a:prstGeom prst="rect">
            <a:avLst/>
          </a:prstGeom>
          <a:noFill/>
        </p:spPr>
        <p:txBody>
          <a:bodyPr wrap="square" rtlCol="0">
            <a:spAutoFit/>
          </a:bodyPr>
          <a:p>
            <a:pPr lvl="0" algn="l">
              <a:buClrTx/>
              <a:buSzTx/>
              <a:buFontTx/>
            </a:pPr>
            <a:r>
              <a:rPr lang="en-US" altLang="zh-CN" sz="1200">
                <a:sym typeface="+mn-ea"/>
              </a:rPr>
              <a:t>Original input:</a:t>
            </a:r>
            <a:r>
              <a:rPr lang="en-US" altLang="zh-CN" sz="1200">
                <a:sym typeface="+mn-ea"/>
              </a:rPr>
              <a:t>人</a:t>
            </a:r>
            <a:endParaRPr lang="en-US" altLang="zh-CN" sz="1200">
              <a:sym typeface="+mn-ea"/>
            </a:endParaRPr>
          </a:p>
          <a:p>
            <a:pPr lvl="0" algn="l">
              <a:buClrTx/>
              <a:buSzTx/>
              <a:buFontTx/>
            </a:pPr>
            <a:r>
              <a:rPr lang="en-US" altLang="zh-CN" sz="1200">
                <a:sym typeface="+mn-ea"/>
              </a:rPr>
              <a:t>analysis</a:t>
            </a:r>
            <a:r>
              <a:rPr lang="en-US" altLang="zh-CN" sz="1200">
                <a:sym typeface="+mn-ea"/>
              </a:rPr>
              <a:t>：</a:t>
            </a:r>
            <a:r>
              <a:rPr lang="en-US" altLang="zh-CN" sz="1200">
                <a:sym typeface="+mn-ea"/>
              </a:rPr>
              <a:t>A nearly perfect reproduction</a:t>
            </a:r>
            <a:endParaRPr lang="en-US" altLang="zh-CN" sz="1200">
              <a:sym typeface="+mn-ea"/>
            </a:endParaRPr>
          </a:p>
        </p:txBody>
      </p:sp>
      <p:sp>
        <p:nvSpPr>
          <p:cNvPr id="11" name="文本框 10"/>
          <p:cNvSpPr txBox="1"/>
          <p:nvPr/>
        </p:nvSpPr>
        <p:spPr>
          <a:xfrm>
            <a:off x="5930106" y="1225233"/>
            <a:ext cx="2736533" cy="106680"/>
          </a:xfrm>
          <a:prstGeom prst="rect">
            <a:avLst/>
          </a:prstGeom>
          <a:noFill/>
        </p:spPr>
        <p:txBody>
          <a:bodyPr wrap="square" rtlCol="0">
            <a:spAutoFit/>
          </a:bodyPr>
          <a:p>
            <a:pPr lvl="0" algn="l">
              <a:buClrTx/>
              <a:buSzTx/>
              <a:buFontTx/>
            </a:pPr>
            <a:r>
              <a:rPr lang="en-US" altLang="zh-CN" sz="1200">
                <a:sym typeface="+mn-ea"/>
              </a:rPr>
              <a:t>Test Sample 3: Special symbols</a:t>
            </a:r>
            <a:endParaRPr lang="en-US" altLang="zh-CN" sz="1200">
              <a:sym typeface="+mn-ea"/>
            </a:endParaRPr>
          </a:p>
        </p:txBody>
      </p:sp>
      <p:pic>
        <p:nvPicPr>
          <p:cNvPr id="12" name="图片 11"/>
          <p:cNvPicPr>
            <a:picLocks noChangeAspect="1"/>
          </p:cNvPicPr>
          <p:nvPr/>
        </p:nvPicPr>
        <p:blipFill>
          <a:blip r:embed="rId3"/>
          <a:stretch>
            <a:fillRect/>
          </a:stretch>
        </p:blipFill>
        <p:spPr>
          <a:xfrm>
            <a:off x="5930741" y="1628458"/>
            <a:ext cx="2247424" cy="1538288"/>
          </a:xfrm>
          <a:prstGeom prst="rect">
            <a:avLst/>
          </a:prstGeom>
        </p:spPr>
      </p:pic>
      <p:pic>
        <p:nvPicPr>
          <p:cNvPr id="13" name="图片 12"/>
          <p:cNvPicPr>
            <a:picLocks noChangeAspect="1"/>
          </p:cNvPicPr>
          <p:nvPr/>
        </p:nvPicPr>
        <p:blipFill>
          <a:blip r:embed="rId4"/>
          <a:stretch>
            <a:fillRect/>
          </a:stretch>
        </p:blipFill>
        <p:spPr>
          <a:xfrm>
            <a:off x="5930741" y="3291840"/>
            <a:ext cx="2247900" cy="1428750"/>
          </a:xfrm>
          <a:prstGeom prst="rect">
            <a:avLst/>
          </a:prstGeom>
        </p:spPr>
      </p:pic>
      <p:sp>
        <p:nvSpPr>
          <p:cNvPr id="14" name="文本框 13"/>
          <p:cNvSpPr txBox="1"/>
          <p:nvPr/>
        </p:nvSpPr>
        <p:spPr>
          <a:xfrm>
            <a:off x="5931218" y="4823460"/>
            <a:ext cx="2247424" cy="121920"/>
          </a:xfrm>
          <a:prstGeom prst="rect">
            <a:avLst/>
          </a:prstGeom>
          <a:noFill/>
        </p:spPr>
        <p:txBody>
          <a:bodyPr wrap="square" rtlCol="0">
            <a:spAutoFit/>
          </a:bodyPr>
          <a:p>
            <a:pPr lvl="0" algn="l">
              <a:buClrTx/>
              <a:buSzTx/>
              <a:buFontTx/>
            </a:pPr>
            <a:r>
              <a:rPr lang="en-US" altLang="zh-CN" sz="1200">
                <a:sym typeface="+mn-ea"/>
              </a:rPr>
              <a:t>Original input:@</a:t>
            </a:r>
            <a:endParaRPr lang="en-US" altLang="zh-CN" sz="1200">
              <a:sym typeface="+mn-ea"/>
            </a:endParaRPr>
          </a:p>
          <a:p>
            <a:pPr lvl="0" algn="l">
              <a:buClrTx/>
              <a:buSzTx/>
              <a:buFontTx/>
            </a:pPr>
            <a:r>
              <a:rPr lang="en-US" altLang="zh-CN" sz="1200">
                <a:sym typeface="+mn-ea"/>
              </a:rPr>
              <a:t>analysis</a:t>
            </a:r>
            <a:r>
              <a:rPr lang="en-US" altLang="zh-CN" sz="1200">
                <a:sym typeface="+mn-ea"/>
              </a:rPr>
              <a:t>：</a:t>
            </a:r>
            <a:r>
              <a:rPr lang="en-US" altLang="zh-CN" sz="1200">
                <a:sym typeface="+mn-ea"/>
              </a:rPr>
              <a:t>There is still a slight adhesion, but it can be restored to the correct shape.</a:t>
            </a:r>
            <a:endParaRPr lang="en-US" altLang="zh-CN" sz="1200">
              <a:sym typeface="+mn-ea"/>
            </a:endParaRPr>
          </a:p>
        </p:txBody>
      </p:sp>
      <p:sp>
        <p:nvSpPr>
          <p:cNvPr id="2" name="文本框 1"/>
          <p:cNvSpPr txBox="1"/>
          <p:nvPr/>
        </p:nvSpPr>
        <p:spPr>
          <a:xfrm>
            <a:off x="293370" y="188595"/>
            <a:ext cx="7884795" cy="521970"/>
          </a:xfrm>
          <a:prstGeom prst="rect">
            <a:avLst/>
          </a:prstGeom>
          <a:noFill/>
        </p:spPr>
        <p:txBody>
          <a:bodyPr wrap="square" rtlCol="0">
            <a:spAutoFit/>
          </a:bodyPr>
          <a:p>
            <a:r>
              <a:rPr lang="en-US" altLang="zh-CN" sz="2800" b="1"/>
              <a:t>Some test samples</a:t>
            </a:r>
            <a:endParaRPr lang="en-US" altLang="zh-CN" sz="28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42875" y="1477328"/>
            <a:ext cx="2497931" cy="275590"/>
          </a:xfrm>
          <a:prstGeom prst="rect">
            <a:avLst/>
          </a:prstGeom>
          <a:noFill/>
        </p:spPr>
        <p:txBody>
          <a:bodyPr wrap="square" rtlCol="0">
            <a:spAutoFit/>
          </a:bodyPr>
          <a:p>
            <a:r>
              <a:rPr lang="en-US" altLang="zh-CN" sz="1200"/>
              <a:t>Test Sample 4: English</a:t>
            </a:r>
            <a:endParaRPr lang="en-US" altLang="zh-CN" sz="1200"/>
          </a:p>
        </p:txBody>
      </p:sp>
      <p:pic>
        <p:nvPicPr>
          <p:cNvPr id="6" name="图片 5"/>
          <p:cNvPicPr>
            <a:picLocks noChangeAspect="1"/>
          </p:cNvPicPr>
          <p:nvPr/>
        </p:nvPicPr>
        <p:blipFill>
          <a:blip r:embed="rId1"/>
          <a:stretch>
            <a:fillRect/>
          </a:stretch>
        </p:blipFill>
        <p:spPr>
          <a:xfrm>
            <a:off x="203835" y="1830705"/>
            <a:ext cx="1553051" cy="1633538"/>
          </a:xfrm>
          <a:prstGeom prst="rect">
            <a:avLst/>
          </a:prstGeom>
        </p:spPr>
      </p:pic>
      <p:sp>
        <p:nvSpPr>
          <p:cNvPr id="7" name="文本框 6"/>
          <p:cNvSpPr txBox="1"/>
          <p:nvPr/>
        </p:nvSpPr>
        <p:spPr>
          <a:xfrm>
            <a:off x="55245" y="3656648"/>
            <a:ext cx="2247424" cy="121920"/>
          </a:xfrm>
          <a:prstGeom prst="rect">
            <a:avLst/>
          </a:prstGeom>
          <a:noFill/>
        </p:spPr>
        <p:txBody>
          <a:bodyPr wrap="square" rtlCol="0">
            <a:spAutoFit/>
          </a:bodyPr>
          <a:p>
            <a:pPr lvl="0" algn="l">
              <a:buClrTx/>
              <a:buSzTx/>
              <a:buFontTx/>
            </a:pPr>
            <a:r>
              <a:rPr lang="en-US" altLang="zh-CN" sz="1200">
                <a:sym typeface="+mn-ea"/>
              </a:rPr>
              <a:t>Original input:ABC</a:t>
            </a:r>
            <a:endParaRPr lang="en-US" altLang="zh-CN" sz="1200">
              <a:sym typeface="+mn-ea"/>
            </a:endParaRPr>
          </a:p>
          <a:p>
            <a:pPr lvl="0" algn="l">
              <a:buClrTx/>
              <a:buSzTx/>
              <a:buFontTx/>
            </a:pPr>
            <a:r>
              <a:rPr lang="en-US" altLang="zh-CN" sz="1200">
                <a:sym typeface="+mn-ea"/>
              </a:rPr>
              <a:t>analysis</a:t>
            </a:r>
            <a:r>
              <a:rPr lang="en-US" altLang="zh-CN" sz="1200">
                <a:sym typeface="+mn-ea"/>
              </a:rPr>
              <a:t>：</a:t>
            </a:r>
            <a:r>
              <a:rPr lang="en-US" altLang="zh-CN" sz="1200">
                <a:sym typeface="+mn-ea"/>
              </a:rPr>
              <a:t>The adjacent parts of the letters are stuck together, which also indicates the limitations of </a:t>
            </a:r>
            <a:r>
              <a:rPr lang="en-US" altLang="zh-CN" sz="1200">
                <a:sym typeface="+mn-ea"/>
              </a:rPr>
              <a:t>mujoco_painter</a:t>
            </a:r>
            <a:r>
              <a:rPr lang="en-US" altLang="zh-CN" sz="1200">
                <a:sym typeface="+mn-ea"/>
              </a:rPr>
              <a:t> in handling multiple characters.</a:t>
            </a:r>
            <a:endParaRPr lang="en-US" altLang="zh-CN" sz="1200">
              <a:sym typeface="+mn-ea"/>
            </a:endParaRPr>
          </a:p>
        </p:txBody>
      </p:sp>
      <p:sp>
        <p:nvSpPr>
          <p:cNvPr id="8" name="文本框 7"/>
          <p:cNvSpPr txBox="1"/>
          <p:nvPr/>
        </p:nvSpPr>
        <p:spPr>
          <a:xfrm>
            <a:off x="2736056" y="1477328"/>
            <a:ext cx="2497931" cy="106680"/>
          </a:xfrm>
          <a:prstGeom prst="rect">
            <a:avLst/>
          </a:prstGeom>
          <a:noFill/>
        </p:spPr>
        <p:txBody>
          <a:bodyPr wrap="square" rtlCol="0">
            <a:spAutoFit/>
          </a:bodyPr>
          <a:p>
            <a:pPr lvl="0" algn="l">
              <a:buClrTx/>
              <a:buSzTx/>
              <a:buFontTx/>
            </a:pPr>
            <a:r>
              <a:rPr lang="en-US" altLang="zh-CN" sz="1200">
                <a:sym typeface="+mn-ea"/>
              </a:rPr>
              <a:t>Test Sample 5: (muti-character)</a:t>
            </a:r>
            <a:endParaRPr lang="en-US" altLang="zh-CN" sz="1200">
              <a:sym typeface="+mn-ea"/>
            </a:endParaRPr>
          </a:p>
        </p:txBody>
      </p:sp>
      <p:pic>
        <p:nvPicPr>
          <p:cNvPr id="9" name="图片 8"/>
          <p:cNvPicPr>
            <a:picLocks noChangeAspect="1"/>
          </p:cNvPicPr>
          <p:nvPr/>
        </p:nvPicPr>
        <p:blipFill>
          <a:blip r:embed="rId2"/>
          <a:stretch>
            <a:fillRect/>
          </a:stretch>
        </p:blipFill>
        <p:spPr>
          <a:xfrm>
            <a:off x="2736056" y="1753553"/>
            <a:ext cx="2443163" cy="1710690"/>
          </a:xfrm>
          <a:prstGeom prst="rect">
            <a:avLst/>
          </a:prstGeom>
        </p:spPr>
      </p:pic>
      <p:sp>
        <p:nvSpPr>
          <p:cNvPr id="10" name="文本框 9"/>
          <p:cNvSpPr txBox="1"/>
          <p:nvPr/>
        </p:nvSpPr>
        <p:spPr>
          <a:xfrm>
            <a:off x="2736056" y="3751898"/>
            <a:ext cx="2247424" cy="121920"/>
          </a:xfrm>
          <a:prstGeom prst="rect">
            <a:avLst/>
          </a:prstGeom>
          <a:noFill/>
        </p:spPr>
        <p:txBody>
          <a:bodyPr wrap="square" rtlCol="0">
            <a:spAutoFit/>
          </a:bodyPr>
          <a:p>
            <a:pPr lvl="0" algn="l">
              <a:buClrTx/>
              <a:buSzTx/>
              <a:buFontTx/>
            </a:pPr>
            <a:r>
              <a:rPr lang="en-US" altLang="zh-CN" sz="1200">
                <a:sym typeface="+mn-ea"/>
              </a:rPr>
              <a:t>Original input:ABC</a:t>
            </a:r>
            <a:endParaRPr lang="en-US" altLang="zh-CN" sz="1200">
              <a:sym typeface="+mn-ea"/>
            </a:endParaRPr>
          </a:p>
          <a:p>
            <a:pPr lvl="0" algn="l">
              <a:buClrTx/>
              <a:buSzTx/>
              <a:buFontTx/>
            </a:pPr>
            <a:r>
              <a:rPr lang="en-US" altLang="zh-CN" sz="1200">
                <a:sym typeface="+mn-ea"/>
              </a:rPr>
              <a:t>analysis</a:t>
            </a:r>
            <a:r>
              <a:rPr lang="en-US" altLang="zh-CN" sz="1200">
                <a:sym typeface="+mn-ea"/>
              </a:rPr>
              <a:t>：</a:t>
            </a:r>
            <a:r>
              <a:rPr lang="en-US" altLang="zh-CN" sz="1200">
                <a:sym typeface="+mn-ea"/>
              </a:rPr>
              <a:t>There is no adhesion between the letters, and there are no incorrect connections within the letters either.</a:t>
            </a:r>
            <a:endParaRPr lang="en-US" altLang="zh-CN" sz="1200">
              <a:sym typeface="+mn-ea"/>
            </a:endParaRPr>
          </a:p>
        </p:txBody>
      </p:sp>
      <p:sp>
        <p:nvSpPr>
          <p:cNvPr id="11" name="文本框 10"/>
          <p:cNvSpPr txBox="1"/>
          <p:nvPr/>
        </p:nvSpPr>
        <p:spPr>
          <a:xfrm>
            <a:off x="5886450" y="1477328"/>
            <a:ext cx="2497931" cy="106680"/>
          </a:xfrm>
          <a:prstGeom prst="rect">
            <a:avLst/>
          </a:prstGeom>
          <a:noFill/>
        </p:spPr>
        <p:txBody>
          <a:bodyPr wrap="square" rtlCol="0">
            <a:spAutoFit/>
          </a:bodyPr>
          <a:p>
            <a:pPr lvl="0" algn="l">
              <a:buClrTx/>
              <a:buSzTx/>
              <a:buFontTx/>
            </a:pPr>
            <a:r>
              <a:rPr lang="en-US" altLang="zh-CN" sz="1200">
                <a:sym typeface="+mn-ea"/>
              </a:rPr>
              <a:t>Test Sample 6: (muti-character)</a:t>
            </a:r>
            <a:endParaRPr lang="en-US" altLang="zh-CN" sz="1200">
              <a:sym typeface="+mn-ea"/>
            </a:endParaRPr>
          </a:p>
        </p:txBody>
      </p:sp>
      <p:pic>
        <p:nvPicPr>
          <p:cNvPr id="12" name="图片 11"/>
          <p:cNvPicPr>
            <a:picLocks noChangeAspect="1"/>
          </p:cNvPicPr>
          <p:nvPr/>
        </p:nvPicPr>
        <p:blipFill>
          <a:blip r:embed="rId3"/>
          <a:stretch>
            <a:fillRect/>
          </a:stretch>
        </p:blipFill>
        <p:spPr>
          <a:xfrm>
            <a:off x="6158230" y="1812608"/>
            <a:ext cx="2497455" cy="1710690"/>
          </a:xfrm>
          <a:prstGeom prst="rect">
            <a:avLst/>
          </a:prstGeom>
        </p:spPr>
      </p:pic>
      <p:sp>
        <p:nvSpPr>
          <p:cNvPr id="13" name="文本框 12"/>
          <p:cNvSpPr txBox="1"/>
          <p:nvPr/>
        </p:nvSpPr>
        <p:spPr>
          <a:xfrm>
            <a:off x="6011228" y="3751898"/>
            <a:ext cx="2372678" cy="121920"/>
          </a:xfrm>
          <a:prstGeom prst="rect">
            <a:avLst/>
          </a:prstGeom>
          <a:noFill/>
        </p:spPr>
        <p:txBody>
          <a:bodyPr wrap="square" rtlCol="0">
            <a:spAutoFit/>
          </a:bodyPr>
          <a:p>
            <a:pPr lvl="0" algn="l">
              <a:buClrTx/>
              <a:buSzTx/>
              <a:buFontTx/>
            </a:pPr>
            <a:r>
              <a:rPr lang="en-US" altLang="zh-CN" sz="1200">
                <a:sym typeface="+mn-ea"/>
              </a:rPr>
              <a:t>Original input:</a:t>
            </a:r>
            <a:r>
              <a:rPr lang="en-US" altLang="zh-CN" sz="1200">
                <a:sym typeface="+mn-ea"/>
              </a:rPr>
              <a:t>姜</a:t>
            </a:r>
            <a:r>
              <a:rPr lang="en-US" altLang="zh-CN" sz="1200">
                <a:sym typeface="+mn-ea"/>
              </a:rPr>
              <a:t> </a:t>
            </a:r>
            <a:r>
              <a:rPr lang="en-US" altLang="zh-CN" sz="1200">
                <a:sym typeface="+mn-ea"/>
              </a:rPr>
              <a:t>泊</a:t>
            </a:r>
            <a:r>
              <a:rPr lang="en-US" altLang="zh-CN" sz="1200">
                <a:sym typeface="+mn-ea"/>
              </a:rPr>
              <a:t>  </a:t>
            </a:r>
            <a:r>
              <a:rPr lang="en-US" altLang="zh-CN" sz="1200">
                <a:sym typeface="+mn-ea"/>
              </a:rPr>
              <a:t>含</a:t>
            </a:r>
            <a:endParaRPr lang="en-US" altLang="zh-CN" sz="1200">
              <a:sym typeface="+mn-ea"/>
            </a:endParaRPr>
          </a:p>
          <a:p>
            <a:pPr lvl="0" algn="l">
              <a:buClrTx/>
              <a:buSzTx/>
              <a:buFontTx/>
            </a:pPr>
            <a:r>
              <a:rPr lang="en-US" altLang="zh-CN" sz="1200">
                <a:sym typeface="+mn-ea"/>
              </a:rPr>
              <a:t>analysis</a:t>
            </a:r>
            <a:r>
              <a:rPr lang="en-US" altLang="zh-CN" sz="1200">
                <a:sym typeface="+mn-ea"/>
              </a:rPr>
              <a:t>：</a:t>
            </a:r>
            <a:r>
              <a:rPr lang="en-US" altLang="zh-CN" sz="1200">
                <a:sym typeface="+mn-ea"/>
              </a:rPr>
              <a:t>All three characters can be output normally, and there is no sticking or overlapping between or within the characters.</a:t>
            </a:r>
            <a:endParaRPr lang="en-US" altLang="zh-CN" sz="120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90500" y="692785"/>
            <a:ext cx="5181600" cy="337185"/>
          </a:xfrm>
          <a:prstGeom prst="rect">
            <a:avLst/>
          </a:prstGeom>
          <a:noFill/>
        </p:spPr>
        <p:txBody>
          <a:bodyPr wrap="square" rtlCol="0">
            <a:spAutoFit/>
          </a:bodyPr>
          <a:p>
            <a:r>
              <a:rPr lang="en-US" altLang="zh-CN" sz="1600"/>
              <a:t>Test Sample 7: Curve Characters</a:t>
            </a:r>
            <a:r>
              <a:rPr lang="zh-CN" altLang="en-US" sz="1600"/>
              <a:t>（</a:t>
            </a:r>
            <a:r>
              <a:rPr lang="en-US" altLang="zh-CN" sz="1600"/>
              <a:t>three-characters)</a:t>
            </a:r>
            <a:endParaRPr lang="en-US" altLang="zh-CN" sz="1600"/>
          </a:p>
        </p:txBody>
      </p:sp>
      <p:pic>
        <p:nvPicPr>
          <p:cNvPr id="10" name="图片 9"/>
          <p:cNvPicPr>
            <a:picLocks noChangeAspect="1"/>
          </p:cNvPicPr>
          <p:nvPr/>
        </p:nvPicPr>
        <p:blipFill>
          <a:blip r:embed="rId1"/>
          <a:stretch>
            <a:fillRect/>
          </a:stretch>
        </p:blipFill>
        <p:spPr>
          <a:xfrm>
            <a:off x="251460" y="1412875"/>
            <a:ext cx="2117090" cy="1619250"/>
          </a:xfrm>
          <a:prstGeom prst="rect">
            <a:avLst/>
          </a:prstGeom>
        </p:spPr>
      </p:pic>
      <p:pic>
        <p:nvPicPr>
          <p:cNvPr id="11" name="图片 10"/>
          <p:cNvPicPr>
            <a:picLocks noChangeAspect="1"/>
          </p:cNvPicPr>
          <p:nvPr/>
        </p:nvPicPr>
        <p:blipFill>
          <a:blip r:embed="rId2"/>
          <a:stretch>
            <a:fillRect/>
          </a:stretch>
        </p:blipFill>
        <p:spPr>
          <a:xfrm>
            <a:off x="2411730" y="3068955"/>
            <a:ext cx="2446020" cy="1884045"/>
          </a:xfrm>
          <a:prstGeom prst="rect">
            <a:avLst/>
          </a:prstGeom>
        </p:spPr>
      </p:pic>
      <p:sp>
        <p:nvSpPr>
          <p:cNvPr id="12" name="文本框 11"/>
          <p:cNvSpPr txBox="1"/>
          <p:nvPr/>
        </p:nvSpPr>
        <p:spPr>
          <a:xfrm>
            <a:off x="302895" y="5104765"/>
            <a:ext cx="4233545" cy="1753235"/>
          </a:xfrm>
          <a:prstGeom prst="rect">
            <a:avLst/>
          </a:prstGeom>
          <a:noFill/>
        </p:spPr>
        <p:txBody>
          <a:bodyPr wrap="square" rtlCol="0">
            <a:spAutoFit/>
          </a:bodyPr>
          <a:p>
            <a:r>
              <a:rPr lang="en-US" altLang="zh-CN">
                <a:cs typeface="Arial" panose="020B0604020202020204" pitchFamily="34" charset="0"/>
              </a:rPr>
              <a:t>Original input:</a:t>
            </a:r>
            <a:r>
              <a:rPr lang="zh-CN" altLang="en-US">
                <a:cs typeface="Arial" panose="020B0604020202020204" pitchFamily="34" charset="0"/>
              </a:rPr>
              <a:t>姜泊含</a:t>
            </a:r>
            <a:endParaRPr lang="zh-CN" altLang="en-US">
              <a:cs typeface="Arial" panose="020B0604020202020204" pitchFamily="34" charset="0"/>
            </a:endParaRPr>
          </a:p>
          <a:p>
            <a:r>
              <a:rPr lang="en-US" altLang="zh-CN">
                <a:cs typeface="Arial" panose="020B0604020202020204" pitchFamily="34" charset="0"/>
              </a:rPr>
              <a:t>analysis</a:t>
            </a:r>
            <a:r>
              <a:rPr lang="zh-CN" altLang="en-US">
                <a:cs typeface="Arial" panose="020B0604020202020204" pitchFamily="34" charset="0"/>
              </a:rPr>
              <a:t>：</a:t>
            </a:r>
            <a:r>
              <a:rPr lang="en-US" altLang="zh-CN">
                <a:cs typeface="Arial" panose="020B0604020202020204" pitchFamily="34" charset="0"/>
              </a:rPr>
              <a:t>It can demonstrate the curvature effect, but when writing the last character, due to the setting of calculation time, there is a phenomenon of stroke loss.</a:t>
            </a:r>
            <a:endParaRPr lang="en-US" altLang="zh-CN">
              <a:cs typeface="Arial" panose="020B0604020202020204" pitchFamily="34" charset="0"/>
            </a:endParaRPr>
          </a:p>
        </p:txBody>
      </p:sp>
      <p:sp>
        <p:nvSpPr>
          <p:cNvPr id="13" name="文本框 12"/>
          <p:cNvSpPr txBox="1"/>
          <p:nvPr/>
        </p:nvSpPr>
        <p:spPr>
          <a:xfrm>
            <a:off x="4427855" y="1075690"/>
            <a:ext cx="5181600" cy="337185"/>
          </a:xfrm>
          <a:prstGeom prst="rect">
            <a:avLst/>
          </a:prstGeom>
          <a:noFill/>
        </p:spPr>
        <p:txBody>
          <a:bodyPr wrap="square" rtlCol="0">
            <a:spAutoFit/>
          </a:bodyPr>
          <a:p>
            <a:r>
              <a:rPr lang="en-US" altLang="zh-CN" sz="1600"/>
              <a:t>Test Sample 8: Curve Characters</a:t>
            </a:r>
            <a:r>
              <a:rPr lang="zh-CN" altLang="en-US" sz="1600"/>
              <a:t>（</a:t>
            </a:r>
            <a:r>
              <a:rPr lang="en-US" altLang="zh-CN" sz="1600"/>
              <a:t>two-characters)</a:t>
            </a:r>
            <a:endParaRPr lang="en-US" altLang="zh-CN" sz="1600"/>
          </a:p>
        </p:txBody>
      </p:sp>
      <p:pic>
        <p:nvPicPr>
          <p:cNvPr id="14" name="图片 13"/>
          <p:cNvPicPr>
            <a:picLocks noChangeAspect="1"/>
          </p:cNvPicPr>
          <p:nvPr/>
        </p:nvPicPr>
        <p:blipFill>
          <a:blip r:embed="rId3"/>
          <a:stretch>
            <a:fillRect/>
          </a:stretch>
        </p:blipFill>
        <p:spPr>
          <a:xfrm>
            <a:off x="5003800" y="1458595"/>
            <a:ext cx="4095115" cy="2816225"/>
          </a:xfrm>
          <a:prstGeom prst="rect">
            <a:avLst/>
          </a:prstGeom>
        </p:spPr>
      </p:pic>
      <p:sp>
        <p:nvSpPr>
          <p:cNvPr id="15" name="文本框 14"/>
          <p:cNvSpPr txBox="1"/>
          <p:nvPr/>
        </p:nvSpPr>
        <p:spPr>
          <a:xfrm>
            <a:off x="4934585" y="5156835"/>
            <a:ext cx="4233545" cy="1198880"/>
          </a:xfrm>
          <a:prstGeom prst="rect">
            <a:avLst/>
          </a:prstGeom>
          <a:noFill/>
        </p:spPr>
        <p:txBody>
          <a:bodyPr wrap="square" rtlCol="0">
            <a:spAutoFit/>
          </a:bodyPr>
          <a:p>
            <a:r>
              <a:rPr lang="en-US" altLang="zh-CN">
                <a:cs typeface="Arial" panose="020B0604020202020204" pitchFamily="34" charset="0"/>
              </a:rPr>
              <a:t>Original input:</a:t>
            </a:r>
            <a:r>
              <a:rPr lang="zh-CN" altLang="en-US">
                <a:cs typeface="Arial" panose="020B0604020202020204" pitchFamily="34" charset="0"/>
              </a:rPr>
              <a:t>姜泊</a:t>
            </a:r>
            <a:endParaRPr lang="zh-CN" altLang="en-US">
              <a:cs typeface="Arial" panose="020B0604020202020204" pitchFamily="34" charset="0"/>
            </a:endParaRPr>
          </a:p>
          <a:p>
            <a:r>
              <a:rPr lang="en-US" altLang="zh-CN">
                <a:cs typeface="Arial" panose="020B0604020202020204" pitchFamily="34" charset="0"/>
              </a:rPr>
              <a:t>analysis</a:t>
            </a:r>
            <a:r>
              <a:rPr lang="zh-CN" altLang="en-US">
                <a:cs typeface="Arial" panose="020B0604020202020204" pitchFamily="34" charset="0"/>
              </a:rPr>
              <a:t>：</a:t>
            </a:r>
            <a:r>
              <a:rPr lang="en-US" altLang="zh-CN">
                <a:cs typeface="Arial" panose="020B0604020202020204" pitchFamily="34" charset="0"/>
              </a:rPr>
              <a:t>It has very well matched the curvature of the surface and completed the output.</a:t>
            </a:r>
            <a:endParaRPr lang="en-US" altLang="zh-CN">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7950" y="185420"/>
            <a:ext cx="7884795" cy="521970"/>
          </a:xfrm>
          <a:prstGeom prst="rect">
            <a:avLst/>
          </a:prstGeom>
          <a:noFill/>
        </p:spPr>
        <p:txBody>
          <a:bodyPr wrap="square" rtlCol="0">
            <a:spAutoFit/>
          </a:bodyPr>
          <a:p>
            <a:r>
              <a:rPr lang="en-US" altLang="zh-CN" sz="2800" b="1"/>
              <a:t>Reflection and Anticipation</a:t>
            </a:r>
            <a:endParaRPr lang="en-US" altLang="zh-CN" sz="2800" b="1"/>
          </a:p>
        </p:txBody>
      </p:sp>
      <p:sp>
        <p:nvSpPr>
          <p:cNvPr id="5" name="文本框 4"/>
          <p:cNvSpPr txBox="1"/>
          <p:nvPr/>
        </p:nvSpPr>
        <p:spPr>
          <a:xfrm>
            <a:off x="280670" y="726440"/>
            <a:ext cx="8513445" cy="5323205"/>
          </a:xfrm>
          <a:prstGeom prst="rect">
            <a:avLst/>
          </a:prstGeom>
          <a:noFill/>
        </p:spPr>
        <p:txBody>
          <a:bodyPr wrap="square" rtlCol="0">
            <a:spAutoFit/>
          </a:bodyPr>
          <a:p>
            <a:r>
              <a:rPr lang="en-US" altLang="zh-CN" sz="2000" b="1"/>
              <a:t>limitations:</a:t>
            </a:r>
            <a:endParaRPr lang="en-US" altLang="zh-CN" sz="2000" b="1"/>
          </a:p>
          <a:p>
            <a:r>
              <a:rPr lang="en-US" altLang="zh-CN" sz="2000"/>
              <a:t>1.Due to the fundamental principles of the algorithm, it is still impossible to completely avoid the problem of stroke connection. If different parts of a character are close to each other, the Bezier fitting in the mujoco part will incorrectly connect these different parts, resulting in stroke connection. This is more obvious in some complex characters and special characters.</a:t>
            </a:r>
            <a:endParaRPr lang="en-US" altLang="zh-CN" sz="2000"/>
          </a:p>
          <a:p>
            <a:endParaRPr lang="en-US" altLang="zh-CN" sz="2000"/>
          </a:p>
          <a:p>
            <a:r>
              <a:rPr lang="en-US" altLang="zh-CN" sz="2000"/>
              <a:t>2.When dealing with multi-character processing (especially when characters are separated by spaces), if the horizontal length of the string is too long, it may not be fully recognized or may be misidentified, resulting in the characters becoming elongated or partially missing.</a:t>
            </a:r>
            <a:endParaRPr lang="en-US" altLang="zh-CN" sz="2000"/>
          </a:p>
          <a:p>
            <a:endParaRPr lang="en-US" altLang="zh-CN" sz="2000"/>
          </a:p>
          <a:p>
            <a:r>
              <a:rPr lang="en-US" altLang="zh-CN" sz="2000"/>
              <a:t>3.When writing on a curved surface, the character shapes may change due to the deviation in the calculation of the three-dimensional Euclid distance.</a:t>
            </a:r>
            <a:endParaRPr lang="en-US" altLang="zh-CN" sz="2000"/>
          </a:p>
          <a:p>
            <a:r>
              <a:rPr lang="en-US" altLang="zh-CN" sz="2000"/>
              <a:t>The fitting effect of the curved surface writing is not very satisfactory and further improvements are needed.</a:t>
            </a:r>
            <a:endParaRPr lang="en-US" altLang="zh-CN"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7950" y="185420"/>
            <a:ext cx="7884795" cy="521970"/>
          </a:xfrm>
          <a:prstGeom prst="rect">
            <a:avLst/>
          </a:prstGeom>
          <a:noFill/>
        </p:spPr>
        <p:txBody>
          <a:bodyPr wrap="square" rtlCol="0">
            <a:spAutoFit/>
          </a:bodyPr>
          <a:p>
            <a:r>
              <a:rPr lang="en-US" altLang="zh-CN" sz="2800" b="1"/>
              <a:t>Reflection and Anticipation</a:t>
            </a:r>
            <a:endParaRPr lang="en-US" altLang="zh-CN" sz="2800" b="1"/>
          </a:p>
        </p:txBody>
      </p:sp>
      <p:sp>
        <p:nvSpPr>
          <p:cNvPr id="5" name="文本框 4"/>
          <p:cNvSpPr txBox="1"/>
          <p:nvPr/>
        </p:nvSpPr>
        <p:spPr>
          <a:xfrm>
            <a:off x="323850" y="886460"/>
            <a:ext cx="4356100" cy="368300"/>
          </a:xfrm>
          <a:prstGeom prst="rect">
            <a:avLst/>
          </a:prstGeom>
          <a:noFill/>
        </p:spPr>
        <p:txBody>
          <a:bodyPr wrap="square" rtlCol="0">
            <a:spAutoFit/>
          </a:bodyPr>
          <a:p>
            <a:r>
              <a:rPr lang="en-US" altLang="zh-CN" b="1"/>
              <a:t>potential improvements:</a:t>
            </a:r>
            <a:endParaRPr lang="en-US" altLang="zh-CN" b="1"/>
          </a:p>
        </p:txBody>
      </p:sp>
      <p:sp>
        <p:nvSpPr>
          <p:cNvPr id="6" name="文本框 5"/>
          <p:cNvSpPr txBox="1"/>
          <p:nvPr/>
        </p:nvSpPr>
        <p:spPr>
          <a:xfrm>
            <a:off x="344805" y="1375410"/>
            <a:ext cx="8406130" cy="5077460"/>
          </a:xfrm>
          <a:prstGeom prst="rect">
            <a:avLst/>
          </a:prstGeom>
          <a:noFill/>
        </p:spPr>
        <p:txBody>
          <a:bodyPr wrap="square" rtlCol="0">
            <a:spAutoFit/>
          </a:bodyPr>
          <a:p>
            <a:r>
              <a:rPr lang="en-US" altLang="zh-CN"/>
              <a:t>1.Further improve the character scanning logic to adapt to multi-character writing</a:t>
            </a:r>
            <a:endParaRPr lang="en-US" altLang="zh-CN"/>
          </a:p>
          <a:p>
            <a:r>
              <a:rPr lang="en-US" altLang="zh-CN"/>
              <a:t>or lengthen the range of width to contain more characters.</a:t>
            </a:r>
            <a:endParaRPr lang="en-US" altLang="zh-CN"/>
          </a:p>
          <a:p>
            <a:endParaRPr lang="en-US" altLang="zh-CN"/>
          </a:p>
          <a:p>
            <a:endParaRPr lang="en-US" altLang="zh-CN"/>
          </a:p>
          <a:p>
            <a:r>
              <a:rPr lang="en-US" altLang="zh-CN"/>
              <a:t>2.Further practice and adjustment of the applicable conditions for Bezier fitting in </a:t>
            </a:r>
            <a:r>
              <a:rPr lang="en-US" altLang="zh-CN" b="1"/>
              <a:t>mujoco_painter</a:t>
            </a:r>
            <a:r>
              <a:rPr lang="en-US" altLang="zh-CN"/>
              <a:t> are carried out. When the distance between two interpolation points is greater than a certain specific value, the fitting will no longer be performed to avoid incorrect connection of different parts of the character.</a:t>
            </a:r>
            <a:endParaRPr lang="en-US" altLang="zh-CN"/>
          </a:p>
          <a:p>
            <a:endParaRPr lang="en-US" altLang="zh-CN"/>
          </a:p>
          <a:p>
            <a:endParaRPr lang="en-US" altLang="zh-CN"/>
          </a:p>
          <a:p>
            <a:r>
              <a:rPr lang="en-US" altLang="zh-CN"/>
              <a:t>3.Improve the function of the curved surface writing section</a:t>
            </a:r>
            <a:r>
              <a:rPr lang="en-US" altLang="zh-CN">
                <a:sym typeface="+mn-ea"/>
              </a:rPr>
              <a:t>,extend the calculation time and add a three-dimensional vector algorithm for surface calculation.</a:t>
            </a:r>
            <a:endParaRPr lang="en-US" altLang="zh-CN"/>
          </a:p>
          <a:p>
            <a:endParaRPr lang="en-US" altLang="zh-CN"/>
          </a:p>
          <a:p>
            <a:endParaRPr lang="en-US" altLang="zh-CN"/>
          </a:p>
          <a:p>
            <a:r>
              <a:rPr lang="en-US" altLang="zh-CN"/>
              <a:t>4.Change the way of searching for characters in multi-character mode (the original method was to bind ASCII codes, which might ignore some special characters), and make it directly outline the contours using OpenCV.</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7950" y="185420"/>
            <a:ext cx="7884795" cy="521970"/>
          </a:xfrm>
          <a:prstGeom prst="rect">
            <a:avLst/>
          </a:prstGeom>
          <a:noFill/>
        </p:spPr>
        <p:txBody>
          <a:bodyPr wrap="square" rtlCol="0">
            <a:spAutoFit/>
          </a:bodyPr>
          <a:p>
            <a:r>
              <a:rPr lang="en-US" altLang="zh-CN" sz="2800" b="1"/>
              <a:t>Work allocation</a:t>
            </a:r>
            <a:endParaRPr lang="en-US" altLang="zh-CN" sz="2800" b="1"/>
          </a:p>
        </p:txBody>
      </p:sp>
      <p:sp>
        <p:nvSpPr>
          <p:cNvPr id="5" name="文本框 4"/>
          <p:cNvSpPr txBox="1"/>
          <p:nvPr/>
        </p:nvSpPr>
        <p:spPr>
          <a:xfrm>
            <a:off x="188595" y="871220"/>
            <a:ext cx="8522335" cy="5631180"/>
          </a:xfrm>
          <a:prstGeom prst="rect">
            <a:avLst/>
          </a:prstGeom>
          <a:noFill/>
        </p:spPr>
        <p:txBody>
          <a:bodyPr wrap="square" rtlCol="0">
            <a:spAutoFit/>
          </a:bodyPr>
          <a:p>
            <a:r>
              <a:rPr lang="en-US" altLang="zh-CN"/>
              <a:t>Ding Ning:</a:t>
            </a:r>
            <a:endParaRPr lang="en-US" altLang="zh-CN"/>
          </a:p>
          <a:p>
            <a:r>
              <a:rPr lang="en-US" altLang="zh-CN"/>
              <a:t>Compatibility of the two main programs (enabling the mujoco_painter to read data files) and standardized expression; </a:t>
            </a:r>
            <a:endParaRPr lang="en-US" altLang="zh-CN"/>
          </a:p>
          <a:p>
            <a:r>
              <a:rPr lang="en-US" altLang="zh-CN"/>
              <a:t>Analysis of the understanding of the reference programs presented in class;</a:t>
            </a:r>
            <a:endParaRPr lang="en-US" altLang="zh-CN"/>
          </a:p>
          <a:p>
            <a:r>
              <a:rPr lang="en-US" altLang="zh-CN"/>
              <a:t>The manager of the Github repository, the person in charge of data collection and bonus submission</a:t>
            </a:r>
            <a:endParaRPr lang="en-US" altLang="zh-CN"/>
          </a:p>
          <a:p>
            <a:r>
              <a:rPr lang="en-US" altLang="zh-CN"/>
              <a:t>Jiang Bohan:</a:t>
            </a:r>
            <a:endParaRPr lang="en-US" altLang="zh-CN"/>
          </a:p>
          <a:p>
            <a:r>
              <a:rPr lang="en-US" altLang="zh-CN"/>
              <a:t>Programming of the </a:t>
            </a:r>
            <a:r>
              <a:rPr lang="en-US" altLang="zh-CN" b="1"/>
              <a:t>character_maker</a:t>
            </a:r>
            <a:r>
              <a:rPr lang="en-US" altLang="zh-CN"/>
              <a:t> program; </a:t>
            </a:r>
            <a:endParaRPr lang="en-US" altLang="zh-CN"/>
          </a:p>
          <a:p>
            <a:r>
              <a:rPr lang="en-US" altLang="zh-CN"/>
              <a:t>Implementation of bonus features for surface writing and multi-character writing sections;</a:t>
            </a:r>
            <a:endParaRPr lang="en-US" altLang="zh-CN"/>
          </a:p>
          <a:p>
            <a:r>
              <a:rPr lang="en-US" altLang="zh-CN"/>
              <a:t>Learned OpenCV and applied it to the project, ensuring that the program can handle rare characters and special symbols properly.</a:t>
            </a:r>
            <a:endParaRPr lang="en-US" altLang="zh-CN"/>
          </a:p>
          <a:p>
            <a:endParaRPr lang="en-US" altLang="zh-CN"/>
          </a:p>
          <a:p>
            <a:r>
              <a:rPr lang="en-US" altLang="zh-CN"/>
              <a:t>Ma Ruiyi:</a:t>
            </a:r>
            <a:endParaRPr lang="en-US" altLang="zh-CN"/>
          </a:p>
          <a:p>
            <a:r>
              <a:rPr lang="en-US" altLang="zh-CN"/>
              <a:t>The writing of the mujoco_painter part; </a:t>
            </a:r>
            <a:endParaRPr lang="en-US" altLang="zh-CN"/>
          </a:p>
          <a:p>
            <a:r>
              <a:rPr lang="en-US" altLang="zh-CN"/>
              <a:t>The design of coordinate normalization in the character_maker program; </a:t>
            </a:r>
            <a:endParaRPr lang="en-US" altLang="zh-CN"/>
          </a:p>
          <a:p>
            <a:r>
              <a:rPr lang="en-US" altLang="zh-CN"/>
              <a:t>The overall construction of the program's thinking process;</a:t>
            </a:r>
            <a:endParaRPr lang="en-US" altLang="zh-CN"/>
          </a:p>
          <a:p>
            <a:r>
              <a:rPr lang="en-US" altLang="zh-CN"/>
              <a:t>The writer of this presentation and report.</a:t>
            </a:r>
            <a:endParaRPr lang="en-US" altLang="zh-CN"/>
          </a:p>
          <a:p>
            <a:endParaRPr lang="en-US" altLang="zh-CN"/>
          </a:p>
          <a:p>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3850" y="1484948"/>
            <a:ext cx="8229600" cy="1143000"/>
          </a:xfrm>
        </p:spPr>
        <p:txBody>
          <a:bodyPr/>
          <a:p>
            <a:r>
              <a:rPr lang="en-US" altLang="zh-CN"/>
              <a:t>Thank you for your attention</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8356600" cy="521970"/>
          </a:xfrm>
          <a:prstGeom prst="rect">
            <a:avLst/>
          </a:prstGeom>
          <a:noFill/>
        </p:spPr>
        <p:txBody>
          <a:bodyPr wrap="square" rtlCol="0">
            <a:spAutoFit/>
          </a:bodyPr>
          <a:p>
            <a:r>
              <a:rPr lang="en-US" altLang="zh-CN" sz="2800"/>
              <a:t>Core Code Analysis:</a:t>
            </a:r>
            <a:r>
              <a:rPr lang="en-US" altLang="zh-CN" sz="2800" b="1"/>
              <a:t>character_maker</a:t>
            </a:r>
            <a:endParaRPr lang="en-US" altLang="zh-CN" sz="2800" b="1"/>
          </a:p>
        </p:txBody>
      </p:sp>
      <p:pic>
        <p:nvPicPr>
          <p:cNvPr id="6" name="图片 5"/>
          <p:cNvPicPr>
            <a:picLocks noChangeAspect="1"/>
          </p:cNvPicPr>
          <p:nvPr/>
        </p:nvPicPr>
        <p:blipFill>
          <a:blip r:embed="rId1"/>
          <a:stretch>
            <a:fillRect/>
          </a:stretch>
        </p:blipFill>
        <p:spPr>
          <a:xfrm>
            <a:off x="179705" y="707390"/>
            <a:ext cx="3744595" cy="4220845"/>
          </a:xfrm>
          <a:prstGeom prst="rect">
            <a:avLst/>
          </a:prstGeom>
        </p:spPr>
      </p:pic>
      <p:pic>
        <p:nvPicPr>
          <p:cNvPr id="7" name="图片 6"/>
          <p:cNvPicPr>
            <a:picLocks noChangeAspect="1"/>
          </p:cNvPicPr>
          <p:nvPr/>
        </p:nvPicPr>
        <p:blipFill>
          <a:blip r:embed="rId2"/>
          <a:stretch>
            <a:fillRect/>
          </a:stretch>
        </p:blipFill>
        <p:spPr>
          <a:xfrm>
            <a:off x="4412615" y="707390"/>
            <a:ext cx="4411345" cy="4220210"/>
          </a:xfrm>
          <a:prstGeom prst="rect">
            <a:avLst/>
          </a:prstGeom>
        </p:spPr>
      </p:pic>
      <p:sp>
        <p:nvSpPr>
          <p:cNvPr id="8" name="文本框 7"/>
          <p:cNvSpPr txBox="1"/>
          <p:nvPr/>
        </p:nvSpPr>
        <p:spPr>
          <a:xfrm>
            <a:off x="466725" y="5301615"/>
            <a:ext cx="3170555" cy="82994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Draw the characters in the center and with high contrast on the blank canvas, which is convenient for subsequent </a:t>
            </a:r>
            <a:r>
              <a:rPr lang="en-US" altLang="zh-CN" sz="1200" b="1">
                <a:latin typeface="Times New Roman" panose="02020603050405020304" charset="0"/>
                <a:cs typeface="Times New Roman" panose="02020603050405020304" charset="0"/>
              </a:rPr>
              <a:t>opencv</a:t>
            </a:r>
            <a:r>
              <a:rPr lang="en-US" altLang="zh-CN" sz="1200">
                <a:latin typeface="Times New Roman" panose="02020603050405020304" charset="0"/>
                <a:cs typeface="Times New Roman" panose="02020603050405020304" charset="0"/>
              </a:rPr>
              <a:t> to recognize the contours.</a:t>
            </a:r>
            <a:endParaRPr lang="en-US" altLang="zh-CN" sz="1200">
              <a:latin typeface="Times New Roman" panose="02020603050405020304" charset="0"/>
              <a:cs typeface="Times New Roman" panose="02020603050405020304" charset="0"/>
            </a:endParaRPr>
          </a:p>
        </p:txBody>
      </p:sp>
      <p:sp>
        <p:nvSpPr>
          <p:cNvPr id="9" name="文本框 8"/>
          <p:cNvSpPr txBox="1"/>
          <p:nvPr/>
        </p:nvSpPr>
        <p:spPr>
          <a:xfrm>
            <a:off x="5033010" y="5301615"/>
            <a:ext cx="3791585" cy="82994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1. Check boundary conditions</a:t>
            </a:r>
            <a:endParaRPr lang="en-US" altLang="zh-CN" sz="1200">
              <a:latin typeface="Times New Roman" panose="02020603050405020304" charset="0"/>
              <a:cs typeface="Times New Roman" panose="02020603050405020304" charset="0"/>
            </a:endParaRPr>
          </a:p>
          <a:p>
            <a:r>
              <a:rPr lang="en-US" altLang="zh-CN" sz="1200">
                <a:latin typeface="Times New Roman" panose="02020603050405020304" charset="0"/>
                <a:cs typeface="Times New Roman" panose="02020603050405020304" charset="0"/>
              </a:rPr>
              <a:t>2. Calculate cumulative distances(Euclid distance)</a:t>
            </a:r>
            <a:endParaRPr lang="en-US" altLang="zh-CN" sz="1200">
              <a:latin typeface="Times New Roman" panose="02020603050405020304" charset="0"/>
              <a:cs typeface="Times New Roman" panose="02020603050405020304" charset="0"/>
            </a:endParaRPr>
          </a:p>
          <a:p>
            <a:r>
              <a:rPr lang="en-US" altLang="zh-CN" sz="1200">
                <a:latin typeface="Times New Roman" panose="02020603050405020304" charset="0"/>
                <a:cs typeface="Times New Roman" panose="02020603050405020304" charset="0"/>
              </a:rPr>
              <a:t>3. Compute equidistant step size</a:t>
            </a:r>
            <a:endParaRPr lang="en-US" altLang="zh-CN" sz="1200">
              <a:latin typeface="Times New Roman" panose="02020603050405020304" charset="0"/>
              <a:cs typeface="Times New Roman" panose="02020603050405020304" charset="0"/>
            </a:endParaRPr>
          </a:p>
          <a:p>
            <a:r>
              <a:rPr lang="en-US" altLang="zh-CN" sz="1200">
                <a:latin typeface="Times New Roman" panose="02020603050405020304" charset="0"/>
                <a:cs typeface="Times New Roman" panose="02020603050405020304" charset="0"/>
              </a:rPr>
              <a:t>4. Interpolate to generate new points</a:t>
            </a:r>
            <a:endParaRPr lang="zh-CN" altLang="en-US" sz="12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521970"/>
          </a:xfrm>
          <a:prstGeom prst="rect">
            <a:avLst/>
          </a:prstGeom>
          <a:noFill/>
        </p:spPr>
        <p:txBody>
          <a:bodyPr wrap="square" rtlCol="0">
            <a:spAutoFit/>
          </a:bodyPr>
          <a:p>
            <a:r>
              <a:rPr lang="en-US" altLang="zh-CN" sz="2800"/>
              <a:t>Core Code Analysis:</a:t>
            </a:r>
            <a:r>
              <a:rPr lang="en-US" altLang="zh-CN" sz="2800" b="1"/>
              <a:t>character_maker</a:t>
            </a:r>
            <a:endParaRPr lang="en-US" altLang="zh-CN" sz="2800" b="1"/>
          </a:p>
        </p:txBody>
      </p:sp>
      <p:sp>
        <p:nvSpPr>
          <p:cNvPr id="6" name="文本框 5"/>
          <p:cNvSpPr txBox="1"/>
          <p:nvPr/>
        </p:nvSpPr>
        <p:spPr>
          <a:xfrm>
            <a:off x="288290" y="676910"/>
            <a:ext cx="8378825" cy="368300"/>
          </a:xfrm>
          <a:prstGeom prst="rect">
            <a:avLst/>
          </a:prstGeom>
          <a:noFill/>
        </p:spPr>
        <p:txBody>
          <a:bodyPr wrap="square" rtlCol="0">
            <a:spAutoFit/>
          </a:bodyPr>
          <a:p>
            <a:r>
              <a:rPr lang="en-US" altLang="zh-CN"/>
              <a:t>extract_contour_points:Use OpenCV to extract character outlines(core function)</a:t>
            </a:r>
            <a:endParaRPr lang="en-US" altLang="zh-CN"/>
          </a:p>
        </p:txBody>
      </p:sp>
      <p:pic>
        <p:nvPicPr>
          <p:cNvPr id="7" name="ECB019B1-382A-4266-B25C-5B523AA43C14-2"/>
          <p:cNvPicPr>
            <a:picLocks noChangeAspect="1"/>
          </p:cNvPicPr>
          <p:nvPr/>
        </p:nvPicPr>
        <p:blipFill>
          <a:blip r:embed="rId1"/>
          <a:stretch>
            <a:fillRect/>
          </a:stretch>
        </p:blipFill>
        <p:spPr>
          <a:xfrm>
            <a:off x="0" y="1052830"/>
            <a:ext cx="9144000" cy="1963420"/>
          </a:xfrm>
          <a:prstGeom prst="rect">
            <a:avLst/>
          </a:prstGeom>
        </p:spPr>
      </p:pic>
      <p:sp>
        <p:nvSpPr>
          <p:cNvPr id="8" name="文本框 7"/>
          <p:cNvSpPr txBox="1"/>
          <p:nvPr/>
        </p:nvSpPr>
        <p:spPr>
          <a:xfrm>
            <a:off x="403860" y="2708910"/>
            <a:ext cx="8263255" cy="645160"/>
          </a:xfrm>
          <a:prstGeom prst="rect">
            <a:avLst/>
          </a:prstGeom>
          <a:noFill/>
        </p:spPr>
        <p:txBody>
          <a:bodyPr wrap="square" rtlCol="0">
            <a:spAutoFit/>
          </a:bodyPr>
          <a:p>
            <a:r>
              <a:rPr lang="en-US" altLang="zh-CN" b="1"/>
              <a:t>image binaryzation:</a:t>
            </a:r>
            <a:r>
              <a:rPr lang="en-US" altLang="zh-CN"/>
              <a:t>Divide the image into black and white, enhance the contrast, and make it easier for OpenCV to recognize.</a:t>
            </a:r>
            <a:endParaRPr lang="en-US" altLang="zh-CN"/>
          </a:p>
        </p:txBody>
      </p:sp>
      <p:sp>
        <p:nvSpPr>
          <p:cNvPr id="9" name="文本框 8"/>
          <p:cNvSpPr txBox="1"/>
          <p:nvPr/>
        </p:nvSpPr>
        <p:spPr>
          <a:xfrm>
            <a:off x="403860" y="3361690"/>
            <a:ext cx="8263255" cy="1137285"/>
          </a:xfrm>
          <a:prstGeom prst="rect">
            <a:avLst/>
          </a:prstGeom>
          <a:noFill/>
        </p:spPr>
        <p:txBody>
          <a:bodyPr wrap="square" rtlCol="0">
            <a:spAutoFit/>
          </a:bodyPr>
          <a:p>
            <a:r>
              <a:rPr lang="en-US" altLang="zh-CN" b="1"/>
              <a:t>contour extraction:</a:t>
            </a:r>
            <a:r>
              <a:rPr lang="en-US" altLang="zh-CN"/>
              <a:t>Keep all the points of the contour, and </a:t>
            </a:r>
            <a:r>
              <a:rPr lang="en-US" altLang="zh-CN" b="1"/>
              <a:t>normalize</a:t>
            </a:r>
            <a:r>
              <a:rPr lang="en-US" altLang="zh-CN"/>
              <a:t> them to facilitate the subsequent limitation of the character coordinates within the working range of the ur5e robotic arm.</a:t>
            </a:r>
            <a:endParaRPr lang="en-US" altLang="zh-CN"/>
          </a:p>
          <a:p>
            <a:r>
              <a:rPr lang="en-US" altLang="zh-CN" sz="1400" i="1"/>
              <a:t> #Perform canny edge detection to extract contours in partially connected characters</a:t>
            </a:r>
            <a:endParaRPr lang="en-US" altLang="zh-CN" sz="1400" i="1"/>
          </a:p>
        </p:txBody>
      </p:sp>
      <p:sp>
        <p:nvSpPr>
          <p:cNvPr id="10" name="文本框 9"/>
          <p:cNvSpPr txBox="1"/>
          <p:nvPr/>
        </p:nvSpPr>
        <p:spPr>
          <a:xfrm>
            <a:off x="403860" y="4498975"/>
            <a:ext cx="8263255" cy="645160"/>
          </a:xfrm>
          <a:prstGeom prst="rect">
            <a:avLst/>
          </a:prstGeom>
          <a:noFill/>
        </p:spPr>
        <p:txBody>
          <a:bodyPr wrap="square" rtlCol="0">
            <a:spAutoFit/>
          </a:bodyPr>
          <a:p>
            <a:r>
              <a:rPr lang="en-US" altLang="zh-CN" b="1"/>
              <a:t>Evenly distribute the points:</a:t>
            </a:r>
            <a:r>
              <a:rPr lang="en-US" altLang="zh-CN"/>
              <a:t>Remove the noise points and obtain the final coordinates.</a:t>
            </a:r>
            <a:endParaRPr lang="en-US" altLang="zh-CN"/>
          </a:p>
        </p:txBody>
      </p:sp>
      <p:sp>
        <p:nvSpPr>
          <p:cNvPr id="13" name="文本框 12"/>
          <p:cNvSpPr txBox="1"/>
          <p:nvPr/>
        </p:nvSpPr>
        <p:spPr>
          <a:xfrm>
            <a:off x="395605" y="5144135"/>
            <a:ext cx="8263255" cy="922020"/>
          </a:xfrm>
          <a:prstGeom prst="rect">
            <a:avLst/>
          </a:prstGeom>
          <a:noFill/>
        </p:spPr>
        <p:txBody>
          <a:bodyPr wrap="square" rtlCol="0">
            <a:spAutoFit/>
          </a:bodyPr>
          <a:p>
            <a:r>
              <a:rPr lang="en-US" altLang="zh-CN" b="1"/>
              <a:t>Final result:</a:t>
            </a:r>
            <a:r>
              <a:rPr lang="en-US" altLang="zh-CN"/>
              <a:t>After sampling each contour separately and assigning point numbers, the resulting coordinate point array is combined, which constitutes the coordinate point array of the overall contour of the character.</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8356600" cy="521970"/>
          </a:xfrm>
          <a:prstGeom prst="rect">
            <a:avLst/>
          </a:prstGeom>
          <a:noFill/>
        </p:spPr>
        <p:txBody>
          <a:bodyPr wrap="square" rtlCol="0">
            <a:spAutoFit/>
          </a:bodyPr>
          <a:p>
            <a:r>
              <a:rPr lang="en-US" altLang="zh-CN" sz="2800"/>
              <a:t>Core Code Analysis:</a:t>
            </a:r>
            <a:r>
              <a:rPr lang="en-US" altLang="zh-CN" sz="2800" b="1"/>
              <a:t>character_maker</a:t>
            </a:r>
            <a:endParaRPr lang="en-US" altLang="zh-CN" sz="2800" b="1"/>
          </a:p>
        </p:txBody>
      </p:sp>
      <p:pic>
        <p:nvPicPr>
          <p:cNvPr id="5" name="图片 4"/>
          <p:cNvPicPr>
            <a:picLocks noChangeAspect="1"/>
          </p:cNvPicPr>
          <p:nvPr/>
        </p:nvPicPr>
        <p:blipFill>
          <a:blip r:embed="rId1"/>
          <a:stretch>
            <a:fillRect/>
          </a:stretch>
        </p:blipFill>
        <p:spPr>
          <a:xfrm>
            <a:off x="123190" y="707390"/>
            <a:ext cx="4065905" cy="4102100"/>
          </a:xfrm>
          <a:prstGeom prst="rect">
            <a:avLst/>
          </a:prstGeom>
        </p:spPr>
      </p:pic>
      <p:pic>
        <p:nvPicPr>
          <p:cNvPr id="8" name="图片 7"/>
          <p:cNvPicPr>
            <a:picLocks noChangeAspect="1"/>
          </p:cNvPicPr>
          <p:nvPr/>
        </p:nvPicPr>
        <p:blipFill>
          <a:blip r:embed="rId2"/>
          <a:stretch>
            <a:fillRect/>
          </a:stretch>
        </p:blipFill>
        <p:spPr>
          <a:xfrm>
            <a:off x="4427855" y="708025"/>
            <a:ext cx="4052570" cy="4101465"/>
          </a:xfrm>
          <a:prstGeom prst="rect">
            <a:avLst/>
          </a:prstGeom>
        </p:spPr>
      </p:pic>
      <p:sp>
        <p:nvSpPr>
          <p:cNvPr id="9" name="文本框 8"/>
          <p:cNvSpPr txBox="1"/>
          <p:nvPr/>
        </p:nvSpPr>
        <p:spPr>
          <a:xfrm>
            <a:off x="466725" y="5301615"/>
            <a:ext cx="3170555"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Scale the already normalized coordinate grid proportionally to the operating range of the ur5e (default:0.2 - 0.6)</a:t>
            </a:r>
            <a:endParaRPr lang="en-US" altLang="zh-CN" sz="1200">
              <a:latin typeface="Times New Roman" panose="02020603050405020304" charset="0"/>
              <a:cs typeface="Times New Roman" panose="02020603050405020304" charset="0"/>
            </a:endParaRPr>
          </a:p>
        </p:txBody>
      </p:sp>
      <p:sp>
        <p:nvSpPr>
          <p:cNvPr id="10" name="文本框 9"/>
          <p:cNvSpPr txBox="1"/>
          <p:nvPr/>
        </p:nvSpPr>
        <p:spPr>
          <a:xfrm>
            <a:off x="4716145" y="5301615"/>
            <a:ext cx="317055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Save the coordinate data in</a:t>
            </a:r>
            <a:r>
              <a:rPr lang="en-US" altLang="zh-CN" sz="1200" b="1">
                <a:latin typeface="Times New Roman" panose="02020603050405020304" charset="0"/>
                <a:cs typeface="Times New Roman" panose="02020603050405020304" charset="0"/>
              </a:rPr>
              <a:t> txt</a:t>
            </a:r>
            <a:r>
              <a:rPr lang="en-US" altLang="zh-CN" sz="1200">
                <a:latin typeface="Times New Roman" panose="02020603050405020304" charset="0"/>
                <a:cs typeface="Times New Roman" panose="02020603050405020304" charset="0"/>
              </a:rPr>
              <a:t> format in the </a:t>
            </a:r>
            <a:r>
              <a:rPr lang="en-US" altLang="zh-CN" sz="1200" b="1">
                <a:latin typeface="Times New Roman" panose="02020603050405020304" charset="0"/>
                <a:cs typeface="Times New Roman" panose="02020603050405020304" charset="0"/>
              </a:rPr>
              <a:t>"Character_contours" </a:t>
            </a:r>
            <a:r>
              <a:rPr lang="en-US" altLang="zh-CN" sz="1200">
                <a:latin typeface="Times New Roman" panose="02020603050405020304" charset="0"/>
                <a:cs typeface="Times New Roman" panose="02020603050405020304" charset="0"/>
              </a:rPr>
              <a:t>folder.</a:t>
            </a:r>
            <a:endParaRPr lang="en-US" altLang="zh-CN" sz="12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07950" y="707390"/>
            <a:ext cx="6165850" cy="3657600"/>
          </a:xfrm>
          <a:prstGeom prst="rect">
            <a:avLst/>
          </a:prstGeom>
        </p:spPr>
      </p:pic>
      <p:sp>
        <p:nvSpPr>
          <p:cNvPr id="5" name="文本框 4"/>
          <p:cNvSpPr txBox="1"/>
          <p:nvPr/>
        </p:nvSpPr>
        <p:spPr>
          <a:xfrm>
            <a:off x="123190" y="4713605"/>
            <a:ext cx="6606540" cy="368300"/>
          </a:xfrm>
          <a:prstGeom prst="rect">
            <a:avLst/>
          </a:prstGeom>
          <a:noFill/>
        </p:spPr>
        <p:txBody>
          <a:bodyPr wrap="square" rtlCol="0">
            <a:spAutoFit/>
          </a:bodyPr>
          <a:p>
            <a:r>
              <a:rPr lang="en-US" altLang="zh-CN"/>
              <a:t>Visualize the coordinate point grid to make debugging easier</a:t>
            </a:r>
            <a:endParaRPr lang="en-US" altLang="zh-CN"/>
          </a:p>
        </p:txBody>
      </p:sp>
      <p:sp>
        <p:nvSpPr>
          <p:cNvPr id="6" name="文本框 5"/>
          <p:cNvSpPr txBox="1"/>
          <p:nvPr/>
        </p:nvSpPr>
        <p:spPr>
          <a:xfrm>
            <a:off x="123190" y="185420"/>
            <a:ext cx="8356600" cy="521970"/>
          </a:xfrm>
          <a:prstGeom prst="rect">
            <a:avLst/>
          </a:prstGeom>
          <a:noFill/>
        </p:spPr>
        <p:txBody>
          <a:bodyPr wrap="square" rtlCol="0">
            <a:spAutoFit/>
          </a:bodyPr>
          <a:p>
            <a:r>
              <a:rPr lang="en-US" altLang="zh-CN" sz="2800"/>
              <a:t>Core Code Analysis:</a:t>
            </a:r>
            <a:r>
              <a:rPr lang="en-US" altLang="zh-CN" sz="2800" b="1"/>
              <a:t>character_maker</a:t>
            </a:r>
            <a:endParaRPr lang="en-US" altLang="zh-CN" sz="2800" b="1"/>
          </a:p>
        </p:txBody>
      </p:sp>
      <p:sp>
        <p:nvSpPr>
          <p:cNvPr id="7" name="文本框 6"/>
          <p:cNvSpPr txBox="1"/>
          <p:nvPr/>
        </p:nvSpPr>
        <p:spPr>
          <a:xfrm>
            <a:off x="3225800" y="4119880"/>
            <a:ext cx="3048000" cy="245110"/>
          </a:xfrm>
          <a:prstGeom prst="rect">
            <a:avLst/>
          </a:prstGeom>
          <a:noFill/>
        </p:spPr>
        <p:txBody>
          <a:bodyPr wrap="square" rtlCol="0">
            <a:spAutoFit/>
          </a:bodyPr>
          <a:p>
            <a:r>
              <a:rPr lang="en-US" altLang="zh-CN" sz="1000">
                <a:solidFill>
                  <a:schemeClr val="bg1"/>
                </a:solidFill>
                <a:latin typeface="Times New Roman" panose="02020603050405020304" charset="0"/>
                <a:cs typeface="Times New Roman" panose="02020603050405020304" charset="0"/>
              </a:rPr>
              <a:t>Omit the subsequent procedures……</a:t>
            </a:r>
            <a:endParaRPr lang="en-US" altLang="zh-CN" sz="1000">
              <a:solidFill>
                <a:schemeClr val="bg1"/>
              </a:solidFill>
              <a:latin typeface="Times New Roman" panose="02020603050405020304" charset="0"/>
              <a:cs typeface="Times New Roman" panose="02020603050405020304" charset="0"/>
            </a:endParaRPr>
          </a:p>
        </p:txBody>
      </p:sp>
      <p:pic>
        <p:nvPicPr>
          <p:cNvPr id="8" name="图片 7"/>
          <p:cNvPicPr>
            <a:picLocks noChangeAspect="1"/>
          </p:cNvPicPr>
          <p:nvPr/>
        </p:nvPicPr>
        <p:blipFill>
          <a:blip r:embed="rId2"/>
          <a:stretch>
            <a:fillRect/>
          </a:stretch>
        </p:blipFill>
        <p:spPr>
          <a:xfrm>
            <a:off x="395605" y="5013325"/>
            <a:ext cx="4105910" cy="1736090"/>
          </a:xfrm>
          <a:prstGeom prst="rect">
            <a:avLst/>
          </a:prstGeom>
        </p:spPr>
      </p:pic>
      <p:sp>
        <p:nvSpPr>
          <p:cNvPr id="9" name="文本框 8"/>
          <p:cNvSpPr txBox="1"/>
          <p:nvPr/>
        </p:nvSpPr>
        <p:spPr>
          <a:xfrm>
            <a:off x="5210810" y="5733415"/>
            <a:ext cx="3048000" cy="368300"/>
          </a:xfrm>
          <a:prstGeom prst="rect">
            <a:avLst/>
          </a:prstGeom>
          <a:noFill/>
        </p:spPr>
        <p:txBody>
          <a:bodyPr wrap="square" rtlCol="0">
            <a:spAutoFit/>
          </a:bodyPr>
          <a:p>
            <a:r>
              <a:rPr lang="en-US" altLang="zh-CN"/>
              <a:t>←Effect demonstration</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953135"/>
          </a:xfrm>
          <a:prstGeom prst="rect">
            <a:avLst/>
          </a:prstGeom>
          <a:noFill/>
        </p:spPr>
        <p:txBody>
          <a:bodyPr wrap="square" rtlCol="0">
            <a:spAutoFit/>
          </a:bodyPr>
          <a:p>
            <a:r>
              <a:rPr lang="en-US" altLang="zh-CN" sz="2800"/>
              <a:t>Core Code Analysis:</a:t>
            </a:r>
            <a:r>
              <a:rPr lang="en-US" altLang="zh-CN" sz="2800" b="1"/>
              <a:t>mujoco_painter</a:t>
            </a:r>
            <a:endParaRPr lang="en-US" altLang="zh-CN" sz="2800" b="1"/>
          </a:p>
          <a:p>
            <a:endParaRPr lang="en-US" altLang="zh-CN" sz="2800" b="1"/>
          </a:p>
        </p:txBody>
      </p:sp>
      <p:sp>
        <p:nvSpPr>
          <p:cNvPr id="5" name="文本框 4"/>
          <p:cNvSpPr txBox="1"/>
          <p:nvPr/>
        </p:nvSpPr>
        <p:spPr>
          <a:xfrm>
            <a:off x="142875" y="765175"/>
            <a:ext cx="8108950" cy="645160"/>
          </a:xfrm>
          <a:prstGeom prst="rect">
            <a:avLst/>
          </a:prstGeom>
          <a:noFill/>
        </p:spPr>
        <p:txBody>
          <a:bodyPr wrap="square" rtlCol="0">
            <a:spAutoFit/>
          </a:bodyPr>
          <a:p>
            <a:r>
              <a:rPr lang="en-US" altLang="zh-CN"/>
              <a:t>----The main structure of this program and the part of IK calculation refer to the sample program provided in class.</a:t>
            </a:r>
            <a:endParaRPr lang="en-US" altLang="zh-CN"/>
          </a:p>
        </p:txBody>
      </p:sp>
      <p:pic>
        <p:nvPicPr>
          <p:cNvPr id="6" name="图片 5"/>
          <p:cNvPicPr>
            <a:picLocks noChangeAspect="1"/>
          </p:cNvPicPr>
          <p:nvPr/>
        </p:nvPicPr>
        <p:blipFill>
          <a:blip r:embed="rId1"/>
          <a:stretch>
            <a:fillRect/>
          </a:stretch>
        </p:blipFill>
        <p:spPr>
          <a:xfrm>
            <a:off x="251460" y="1530985"/>
            <a:ext cx="4914900" cy="1003300"/>
          </a:xfrm>
          <a:prstGeom prst="rect">
            <a:avLst/>
          </a:prstGeom>
        </p:spPr>
      </p:pic>
      <p:sp>
        <p:nvSpPr>
          <p:cNvPr id="7" name="文本框 6"/>
          <p:cNvSpPr txBox="1"/>
          <p:nvPr/>
        </p:nvSpPr>
        <p:spPr>
          <a:xfrm>
            <a:off x="5507990" y="1802765"/>
            <a:ext cx="360870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#Control the movement of lifting and lowering the pen to avoid the connection of strokes.</a:t>
            </a:r>
            <a:endParaRPr lang="en-US" altLang="zh-CN" sz="1200">
              <a:latin typeface="Times New Roman" panose="02020603050405020304" charset="0"/>
              <a:cs typeface="Times New Roman" panose="02020603050405020304" charset="0"/>
            </a:endParaRPr>
          </a:p>
        </p:txBody>
      </p:sp>
      <p:pic>
        <p:nvPicPr>
          <p:cNvPr id="8" name="图片 7"/>
          <p:cNvPicPr>
            <a:picLocks noChangeAspect="1"/>
          </p:cNvPicPr>
          <p:nvPr/>
        </p:nvPicPr>
        <p:blipFill>
          <a:blip r:embed="rId2"/>
          <a:stretch>
            <a:fillRect/>
          </a:stretch>
        </p:blipFill>
        <p:spPr>
          <a:xfrm>
            <a:off x="251460" y="2565400"/>
            <a:ext cx="4914900" cy="3714750"/>
          </a:xfrm>
          <a:prstGeom prst="rect">
            <a:avLst/>
          </a:prstGeom>
        </p:spPr>
      </p:pic>
      <p:sp>
        <p:nvSpPr>
          <p:cNvPr id="10" name="文本框 9"/>
          <p:cNvSpPr txBox="1"/>
          <p:nvPr/>
        </p:nvSpPr>
        <p:spPr>
          <a:xfrm>
            <a:off x="5652135" y="3285490"/>
            <a:ext cx="2663825" cy="27559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#Read the coordinates from the data file</a:t>
            </a:r>
            <a:endParaRPr lang="en-US" altLang="zh-CN" sz="12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953135"/>
          </a:xfrm>
          <a:prstGeom prst="rect">
            <a:avLst/>
          </a:prstGeom>
          <a:noFill/>
        </p:spPr>
        <p:txBody>
          <a:bodyPr wrap="square" rtlCol="0">
            <a:spAutoFit/>
          </a:bodyPr>
          <a:p>
            <a:r>
              <a:rPr lang="en-US" altLang="zh-CN" sz="2800"/>
              <a:t>Core Code Analysis:</a:t>
            </a:r>
            <a:r>
              <a:rPr lang="en-US" altLang="zh-CN" sz="2800" b="1"/>
              <a:t>mujoco_painter</a:t>
            </a:r>
            <a:endParaRPr lang="en-US" altLang="zh-CN" sz="2800" b="1"/>
          </a:p>
          <a:p>
            <a:endParaRPr lang="en-US" altLang="zh-CN" sz="2800" b="1"/>
          </a:p>
        </p:txBody>
      </p:sp>
      <p:pic>
        <p:nvPicPr>
          <p:cNvPr id="5" name="图片 4"/>
          <p:cNvPicPr>
            <a:picLocks noChangeAspect="1"/>
          </p:cNvPicPr>
          <p:nvPr/>
        </p:nvPicPr>
        <p:blipFill>
          <a:blip r:embed="rId1"/>
          <a:stretch>
            <a:fillRect/>
          </a:stretch>
        </p:blipFill>
        <p:spPr>
          <a:xfrm>
            <a:off x="1907540" y="920750"/>
            <a:ext cx="5265420" cy="4023360"/>
          </a:xfrm>
          <a:prstGeom prst="rect">
            <a:avLst/>
          </a:prstGeom>
        </p:spPr>
      </p:pic>
      <p:sp>
        <p:nvSpPr>
          <p:cNvPr id="7" name="文本框 6"/>
          <p:cNvSpPr txBox="1"/>
          <p:nvPr/>
        </p:nvSpPr>
        <p:spPr>
          <a:xfrm>
            <a:off x="329565" y="5269865"/>
            <a:ext cx="8383905" cy="1198880"/>
          </a:xfrm>
          <a:prstGeom prst="rect">
            <a:avLst/>
          </a:prstGeom>
          <a:noFill/>
        </p:spPr>
        <p:txBody>
          <a:bodyPr wrap="square" rtlCol="0">
            <a:spAutoFit/>
          </a:bodyPr>
          <a:p>
            <a:r>
              <a:rPr lang="en-US" altLang="zh-CN"/>
              <a:t>Perform another Bezier interpolation to ensure smooth output of the Mujoco robotic arm.</a:t>
            </a:r>
            <a:endParaRPr lang="en-US" altLang="zh-CN"/>
          </a:p>
          <a:p>
            <a:r>
              <a:rPr lang="en-US" altLang="zh-CN"/>
              <a:t>During actual testing, if this step is not carried out, the robotic arm would twitch due to frequent discrete point jumps.</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185420"/>
            <a:ext cx="7884795" cy="953135"/>
          </a:xfrm>
          <a:prstGeom prst="rect">
            <a:avLst/>
          </a:prstGeom>
          <a:noFill/>
        </p:spPr>
        <p:txBody>
          <a:bodyPr wrap="square" rtlCol="0">
            <a:spAutoFit/>
          </a:bodyPr>
          <a:p>
            <a:r>
              <a:rPr lang="en-US" altLang="zh-CN" sz="2800"/>
              <a:t>Core Code Analysis:</a:t>
            </a:r>
            <a:r>
              <a:rPr lang="en-US" altLang="zh-CN" sz="2800" b="1"/>
              <a:t>mujoco_painter</a:t>
            </a:r>
            <a:endParaRPr lang="en-US" altLang="zh-CN" sz="2800" b="1"/>
          </a:p>
          <a:p>
            <a:endParaRPr lang="en-US" altLang="zh-CN" sz="2800" b="1"/>
          </a:p>
        </p:txBody>
      </p:sp>
      <p:pic>
        <p:nvPicPr>
          <p:cNvPr id="5" name="图片 4"/>
          <p:cNvPicPr>
            <a:picLocks noChangeAspect="1"/>
          </p:cNvPicPr>
          <p:nvPr/>
        </p:nvPicPr>
        <p:blipFill>
          <a:blip r:embed="rId1"/>
          <a:stretch>
            <a:fillRect/>
          </a:stretch>
        </p:blipFill>
        <p:spPr>
          <a:xfrm>
            <a:off x="107950" y="692785"/>
            <a:ext cx="5172710" cy="4671695"/>
          </a:xfrm>
          <a:prstGeom prst="rect">
            <a:avLst/>
          </a:prstGeom>
        </p:spPr>
      </p:pic>
      <p:sp>
        <p:nvSpPr>
          <p:cNvPr id="7" name="文本框 6"/>
          <p:cNvSpPr txBox="1"/>
          <p:nvPr/>
        </p:nvSpPr>
        <p:spPr>
          <a:xfrm>
            <a:off x="0" y="5445760"/>
            <a:ext cx="9143365" cy="1476375"/>
          </a:xfrm>
          <a:prstGeom prst="rect">
            <a:avLst/>
          </a:prstGeom>
          <a:noFill/>
        </p:spPr>
        <p:txBody>
          <a:bodyPr wrap="square" rtlCol="0">
            <a:spAutoFit/>
          </a:bodyPr>
          <a:p>
            <a:r>
              <a:rPr lang="en-US" altLang="zh-CN"/>
              <a:t>Add the pen-up and pen-down mechanism: In previous tests, we found that the previous Bezier function would connect strokes that were not supposed to be connected. Therefore, we added a pen-up and pen-down judgment mechanism: when the distance between the two initial coordinate points is greater than a certain value, it is identified as a pen-up point and no interpolation processing is performed.</a:t>
            </a:r>
            <a:endParaRPr lang="en-US" altLang="zh-CN"/>
          </a:p>
        </p:txBody>
      </p:sp>
      <p:sp>
        <p:nvSpPr>
          <p:cNvPr id="6" name="文本框 5"/>
          <p:cNvSpPr txBox="1"/>
          <p:nvPr/>
        </p:nvSpPr>
        <p:spPr>
          <a:xfrm>
            <a:off x="5517515" y="2505075"/>
            <a:ext cx="3015615" cy="245110"/>
          </a:xfrm>
          <a:prstGeom prst="rect">
            <a:avLst/>
          </a:prstGeom>
          <a:noFill/>
        </p:spPr>
        <p:txBody>
          <a:bodyPr wrap="square" rtlCol="0">
            <a:spAutoFit/>
          </a:bodyPr>
          <a:p>
            <a:r>
              <a:rPr lang="en-US" altLang="zh-CN" sz="1000">
                <a:latin typeface="Times New Roman" panose="02020603050405020304" charset="0"/>
                <a:cs typeface="Times New Roman" panose="02020603050405020304" charset="0"/>
              </a:rPr>
              <a:t>→Non-discontinuity point, normal interpolation</a:t>
            </a:r>
            <a:endParaRPr lang="en-US" altLang="zh-CN" sz="1000">
              <a:latin typeface="Times New Roman" panose="02020603050405020304" charset="0"/>
              <a:cs typeface="Times New Roman" panose="02020603050405020304" charset="0"/>
            </a:endParaRPr>
          </a:p>
        </p:txBody>
      </p:sp>
      <p:sp>
        <p:nvSpPr>
          <p:cNvPr id="8" name="文本框 7"/>
          <p:cNvSpPr txBox="1"/>
          <p:nvPr/>
        </p:nvSpPr>
        <p:spPr>
          <a:xfrm>
            <a:off x="5517515" y="1556385"/>
            <a:ext cx="3015615" cy="245110"/>
          </a:xfrm>
          <a:prstGeom prst="rect">
            <a:avLst/>
          </a:prstGeom>
          <a:noFill/>
        </p:spPr>
        <p:txBody>
          <a:bodyPr wrap="square" rtlCol="0">
            <a:spAutoFit/>
          </a:bodyPr>
          <a:p>
            <a:r>
              <a:rPr lang="en-US" altLang="zh-CN" sz="1000">
                <a:latin typeface="Times New Roman" panose="02020603050405020304" charset="0"/>
                <a:cs typeface="Times New Roman" panose="02020603050405020304" charset="0"/>
              </a:rPr>
              <a:t>→Discontinuity point, skip</a:t>
            </a:r>
            <a:endParaRPr lang="en-US" altLang="zh-CN" sz="100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F360BE8B-6686-4F3D-AEAF-501FE73E4058-1">
      <extobjdata type="F360BE8B-6686-4F3D-AEAF-501FE73E4058" data="ewoJIkZpbGVDb250ZW50IiA6ICJVRXNEQkJRQUFBQUlBR3hlS0Z5MnlKQ2NxQUVBQU93REFBQU1BQUFBWkc5amRXMWxiblF1ZUcxc2haTmJiNk13RUlYZlYrcC9zUHhPYWhBa05JS3RzcVEzS2QxV3BaZG5oQWRpeGRpVk1kbFdWZjk3YmJvS2pSdFVIcEE0My9HeG1Sa25weThOUjF0UUxaTWl4ZjZFWUFTaWxKU0pPc1dkcnJ3WW4vNCsrcFVzWmRrMUlEUzZ5VlA4eEFSR1Jybm9HRTN4Mnl3NmlXSi9ScnlBUXVDRndjeXNvbFhvaFJERUJnQ0pwK1FkbzhmZExzR0VURTZ3aVVYbXNkR1pGQldyL3d1OW1FdmVhZU5HanltT2lJK1BIWGhkdEJ2THlENTVlS2FGaHR1aWhyOUZBOVp3dmxqbFo4N3l0Zngzb1JpMStQN3U0UUM5Nnppb2NXei9HemdUTUc2eFIvaWpvTmdjdHR5b2V0RnB1U3BlWmFjUFc1cm1aOGRLbHB2c3MwamY4VlV0cElJbFZKblF1WDdsWStYWStjNmwwQ09lTXc2bFZxd3NlS1prMis3aWh2SW54MjRmazF5YlVXSzgzYXZOcDRadUM3MDJreEE2bGR1ajRaZHdKeXRabEpwdCswWmZDUW92emxtczNscHRHSnhrK2N4NlpSSU5XbDRxQVBIRXFGNWJGa1JUNHNKTFlQVzZMNHMvSlYrMzRJV3VwR29zb2RCdUJwS1p0bXVnUy9QcVEwa3c5WWp2a1JqNS9qeWN6VVBpZUdVL2FoeUUzTW9CWFp0TFdMR3huTWlmQitFM3N4dlVONlcvdCtiakExQkxBd1FVQUFBQUNBQnNYaWhjTjhkV0JmRUtBQUR0VlFBQUR3QUFBSEJoWjJWekwzQmhaMlV4TG5odGJPMGNUVy9qeHZWZW9QK0JVSUJpdDgxU0pFVlJFaW8za0MzSmRtRnBWVXYyMnIwRXREU1d1YVk0S2tVNWRrOUpjeW5RRmlqUUJZb0c3U0ZBaXU2cFFZRXVldXEvNldZMy82THp4ZUdIaGhSbHliYWN5RDVZblBmbXpYdHZadDZuNk9wSDF5TmJ1Z0x1eElMT1ZrNlZsWndFbkQ0Y1dNNXdLM2ZVYXo0cjV6NzYyUTkvVU8yWVF5RHQxeEdLZ2xCNk4yT3dsY05qT2FsdGp0RG5iNzk4ODB6TlNiK0VjSVJ3Y3RLUlkzbGJ1ZEVvSjNWYzBESEh3RVhEaFJ3aUphRWZRcTdqd3ZHRURaREJGOWJBdTVDT0VhS3FhWEpSeStYRDBEMWdEUzg4REM1VkNuSkpVYU5ndkNBbm9LbktMRFFnb0ZWS1VUQm1aOXNGNW1VNkN4eHREaThkNkhxdWFSR0VadTJnMjRpQ2ExTVBkcTFmQXd6dUhSNDFFaFk1QU9lRWdwSUE3OEZ4R3ZqUVp6SE9uSSt3RFQwUGpnUVkzYjRMYmZ1RUVKZUxpcUVWUmZCVEJvL0NkbDFyc0EyR2xuTWk0STBEVHdYQTUrNndicm1nNzZHVEdHV3FtbzhmbCtxQmVRT25Ybmo2ejZlamNRc09nRUFlRE9wNk56WVFyRXBnYkMrTUtLZzlIWjBkZ0N0Z0M2YU5SaTN6SlhUSllab0ZXUTRGeFU4aEV2RVl1SFZyNG9rbUl1Z2VuQU90VFNZWVdJNWRqWEczYjFMeGlrb2NoTzVmSDlGa1dsWGtHUVMwSXRlY0VsSjZSTWQ0L2FZRjdBSEd0czBicVhzQlArbGNRQS82UjF4cWswUE5Id213QXllWXFFVHVGVklJa2txaWx3ZXBXMkZJQjVZRGZNUWV1UGFRamp3TENlU1RpcW1Cc0VIV1o5ZUgyaVhmRXIzOXg1L2UvdkVQOU9sb0s0Zi81S1NtYlE0cGZjdXpnWUF3SVg1czJsT2lCbVMvdG5MZDNtRkVWUVNsQ1IxUGFwb2p5NzdaeXJVc2RCTW1FRjNUVXhOSmxaT29BdEMyU3p2UWhzamtmYUNUbjZqSzg3NFFtUVRUdUdCZi9mdjlsNis0WUVTU1J5Mlp3WjNINTYrLy9mTnJMbGtkakUzWEd3SEhlNFRpc2RPUDVTdjU4alZHcG1WejhkalRZNWFzek0va2YvNyt2Ly8rOWQyck4rKy8vaHNYOEFXNjFjNjZIODFnZ0ZtMHVLR2JjRXZZdEd5N0NkMlI2YkhBcDQzRjQrRHQzYVlMUjcwTE1JbzVuMnJIdFJ5dkM3enBXR3BheU5sMkx3RHd1Q0packtRRTVoR0hMZHc4NGlBbEZFYmhhS0JsdXNoNVVsbUpldzhQb0hBZy9FaTllMmlFYzRYc09vcjN3cm9oSTJ4SDMzLysrMi8rOGpXM3Fmdk9sVFd4em9MdGt3NWcvOUsveFVSQS82R0dYUGRWZ0xkdDlpK0hMcHc2QXgraDY1aGpVY1FUWHY3dHYzNkQ0MGhtK0pKVzkxMk1hSG42RkY2ZFlRdVdKMDR1VUVhVmJpSmV2QkFZcDArL2VQZnFkY1FKRVRSeTJJZ3pMa1RGSWRERytUa0taVEM0WUFqQTJNMFJvQUMyQXgwSHphWEVpM3FJV1FMMm4xcXRnRnNkSHdqVGNzN3dQVlY4em84dHo3UXQ3eWFGZDcyVXlydXVwUEF1QkhZdlVLd2ZnMWJ6akZmL21TTFJ1MFErcytPbW9DMG5HOEs5SHJJSUtPN3JnOG5FRitxYk41KzllLzI3cUVpdTZVek8wUVdOMjQwZ21pOHBzMVlsQ09MTHhWbG96Um1LQWtZQzIrMncrRllyNldMb0tkMzVnaXlnakk2d1B4OHRMQjNTS0ZwcXhlUFdFRElocDJ0eUZGMFRXRXJiR2dzaWJ3NFRCZDU1a2Y2cUpQS3RtNTQ1dzVGMXRqOGcvQWlXUUlZd0FZNnVtb0JpZGFjRDBSMmV4QW5SWWJibEhVL2w5b2dlR2lYdVJjaWtCTUVKTExNRzgzVHBPUXhwM0VUTlpXanVIZ2Y4Q1RZdEd6c0Z5azRoQXp2NEttQisxTG5jckU1Yk9tVlBYNjIyR0txYW5UZC9LT0w4V3Rha0g1LzYvT3dsc29DWVdYTExZd2M1TnFQYXVBS0NJMHhHNjY2ZnBFdk4yWXMzTTVGYVJoWnIvR0pxOVM5YjVnVDVPODNROUtJNkV6ck5CQ1pkYUZzRG9YSzV4Zi9nblB3b29yTVcwSnU5OUE0UVFqajBCUkRYR3lKSU95YlJCZ29NUFRIU0lmYllsak1rcFJXNVdLd29SaksxanVsNXdIV1lhUkNpa1dwRHpYWGhKd1JMOGFQRldkdEYwQnZPSURzeTBRblMyRHpkRStTdy9sVkZMZXY0cm5KWGpQdzhXdXpDSENBNkZYdy93VGtPWTlWaXNaOGdmOTVmZldZVEU3ZXFTdjE2OGpaaUJwRHN1QllndGtVSkJLcjUwTEdOT0dZVUtjemNDeEkrUkRMMkh2clV1UGFBTS9DWEZuR1g1T1U1UXNUYnp6TnhaRVlrQWtpekpYeEdTbFRBY1hZemUvZklsS3cybDArS3hSSEl2bURWeWoxVkpwcjRjYncySjVnY1dqTTBuYW9sZlg3djJxTzVZVnJpUmpDRjRVVkFCNjI1YmFPZ1hqcXUyZFlRcFNvN3lDWUNsMWFDNkpHaU5yQmtvS3l6WjU1MVBZakMrTEx3a0JDU2thdFd3Yi9KWXV4Y21LN1pSK3RKK3lmVVNyTXNzK1phcHMxelN5UElMZWRSN0NDQ1E5Y2NYL2dVdTJOOEkxbWl4MlRFRHRFWk5DMTM0aEVjOUlEek8vL3pJYzBBeVdTekQ3WUIwaDRJbm12bkhnNlJVNDRnVGZzbUVpV3FzMnlSZW1Dc1BkM1BENU9NRzkrYkJCaUJqOGRTaDhxNGM1SndheVA0M3RoSDVHci9lR1JlQXJlYTk4WnBDK1hIU1dCMHVzUk1VZ0E1V1RObUxEYUZEa1RjOEM2QUkrQzVGcGl4WGd4eUkxcXlEWWs3U0E1QzI2VFVtWUt3WThNSkdLUTQwVGJFdFpqVUpYQ2FtMEtoQmE5QUR5YXBNM09JU0xDemhHRUVNWis0S3ZHaUsrVW5RVEg1eElXeXNKQnkxeDV1MFV5YVg0cURPemdKd2xXcmVjRzk0b1BCTldTUmhxaU93S29tbUx4ZlRTZ0pxZ2tSTkJwK2hJY2lxU2wweE1scDBOOHFGQ3ZFYzlhT2VzKzNHN3Y3N1U2Nzk0U0FlK2J3UXhSTm9qOVBad09wb0FkR1N3UzNJSUVBSjlSNUszeDZvMTNQUEZtd2VwYnBLSU1TYUNWREJjWlF5VHFZN1dkVWYya0ZHY1ZIUHFYSXA2bjFHWXk3ZTFRN3JEOVJCTUx5Y0t4UXJqQnBxWXduUDhIY1BCWEdPZkVpVGpEckZNODZUWmdWQ3NrS2lyeEljVWRab0xJVHlFc3Ftd0taUTZXZStjaitoZ2Y0NUY2cGlpYWZrSTBWSGlBMlFRMVBNRVFURXVwTE9JbU9kcFhGcVcrbE1qL3RqZFRqQSszZVU4NjZaQ3BhRUtOSFVsRjlEdkx0VTFFYXpVWlNVVnpVSW5WMTFVOUVGVUcxZ0pCNkZGbm9zc0ZjWWlpV09aaExqdFh1UHBpN2JlU3lWTVJtckRSSXl4b2RrR0hlUGFGZlgwQW4yQ1lmZU9ONTZLQmtDbi90STJnTTRlK0doSTF1U3BnUmFWY1lnZ0NqanI5dFlVR0hkMGgvKzlYYmYzNnhhTCtpYU1oS1JlQmdBaGRaS2NnRlZidHQ0MEt2bEdVbDF2emhHQm1iRnlWQ1FsK2tnMkhJUnRFb3JHOFRJNkZKY1d5Nmxpa0lCTm00WDhhNjltZ1ZhOC92Vm9pT09HOTNNOC9aNkIzWERwNzg2RmRUNlAyVTdpNzkvR0dzR3FQS1JVTXJDdHgzbm5FUkVVUEE4VDIzV3JKdDljcTdMZGtPWmNEbnZiUmMyRzNPMkhaWnBlWVc2THdzcWpuZkFHMTZNSnNlektZSEl3Q3NSL1Q3VUQwWWxBeXF1bTlOY09rK2F5dW1XSkZMbWo5UFgybERKcnVKNC9NV01NbDhYaWhHS2haa3BhUnBTM1JudElwY05oNUJlMGJaTkdmdXRUa1RWWTY2QXVYY1Vic0h1Y3crYi9mMG9lUEJxVHZaZEh3WXducDBmQlkwakpualA0SzlaUE1uWS9BY01KYmRXaS9aSGJtTjFoNmtVYlRXR3NsK2pwWXZEcEVZaWI4S0ZIN0RhSkcrVXVYTyswckZFanYwRDlwYk1ncFJMdGE2djZROGVIL0pVQUoxM1UrSDZaSDNsNFR0SXY4QWlTYVVOLzJsVFg4cEJIalVHYmEyWklhdGhhNWVyM0hTZTdGZjcrMDlZVW5pMDlsN3lDbUUzb011eG1qc05mWjM5M3BaaUN5VWR4Zm1JS1ZFUmdRblpQVFVKVkpwOVhGODBmRStNK2tNTDlQNVYzajcwaCtoMWN2dmVwYjlzUG5rcHVrY0JXVnBPcS8wUzNwcjIzUXUzOVU3Y25mZGN5NnB1cXpxZ3RCejAzTis4QmZqTnQxYXp0T21XeHZOeHg5bnQvWjcwYW5kTkdDL3UrbmgwZzNZUmVybUlSZXYzOEdMY1BmZmQrVXIzdjZ0T0gvdFRiNjQ2YnltS0NlNTh5b3JpcUt1US90MU5IMEorL0Rqc1duaEE3UnB2VEtFOVdpOUx0N2ZYTnZHNi9mbnpic2xlNVpaMmJqTHM3SEs5L0JZK1VOVUVwSHd2NFFoeU95TlBQeU1uQUV1LzJ2MGljWS8yQVJ6UEFNL1VTd2NJa0tHa2w5c2dVb2lmZTIyOUNzWkJTaXZaSUZrQWVZb2lMUlIvUzJoL3o0VGZmZy9VRXNEQkJRQUFBQUlBR3hlS0Z3azhOdjRPZ0FBQURvQUFBQU9BQUFBY21Wc2N5OWZjbVZzY3k1NGJXeXpzYS9JelZFb1N5MHF6c3pQczFVeTFETlFVa2pOUzg1UHljeEx0MVVxTFVuVHRWQ3l0K1Bsc2dsS3pVa3NBYW9wenNnc0tOWUhpZ0FBVUVzREJCUUFBQUFJQUd4ZUtGd2s4TnY0T2dBQUFEb0FBQUFUQUFBQWNtVnNjeTl3WVdkbE1WOXlaV3h6TG5odGJMT3hyOGpOVVNoTExTck96TSt6VlRMVU0xQlNTTTFMemsvSnpFdTNWU290U2RPMVVMSzM0K1d5Q1VyTlNTd0JxaW5PeUN3bzFnZUtBQUJRU3dNRUZBQUFBQWdBYkY0b1hHc1U4YXkyQXdBQVl4OEFBQWtBQUFCMGFHVnRaUzU0Yld6dFdjMXUwMEFRdmlQeERxdmwzTWFPWXp1V1lxcTJOQUtwUWFXSitEa2FlNTFZZGRhUjQ5S1dFeGNlQUFuMUFEZkVnUXVGQXpjRWIxTkszb0w5YzV6RUd5dEZnU2lWZHc5eHhqT3o0KytiR2R2cnh0WnBQd1F2VUR3TUlteERkVk9CQUdFMzhnTGN0ZUZ4NG0vVTRkYmQyN2NhblI3cW95RTVBbVR3ZitDaDAwYzJITDE2ZC9YMkV3UVA3dGxRTTZCUXlkUjJvekNLUWJ2bmVOR0pEZTlVVllVTktNeC9uWDhkZlRqbjVuVnQwcHk1WU5adGw2MjM3Ym9JSnlweDR2czE1Sm11RG9Xc3htUytieUxUU21VbWs1bVdwZnArS3F0eVc4UDBmSlRLTkM1VGRkMDFVcGt1L0xtdXJxVXlnOG5xbnF0ay91cGNEMW1lYXNMS29ySDd2bEUzdE9uWXAyTXlKZXZ6MkJWRnN5eHZKdllwTEhUSjlSZ1NmT3FUK0V6RzNxaGt2T1hZM0NOWDZ5YUNPNHhPQUpPcU12cVpFZUY5Z0pwUjNIY1M4T2c0Y0k5YXp2REloaHZxckNiVGJnWmhLSlE3WndPeVFqc0tBMCttbWdFTXNtaEpBa1B3V0Z3ckhUbE8rUFZseThoTzd3Y1l6VDA3MW5pQ2dtNHZvYXVwbXdZWmVmNm4xSGVkQWRWdGhrNVNySGpnSkFtS01jTlRuYSs2ZzdvQjNvN2o2QVMwZzVjRXFScW5RSmx2c29lOTZ4a3dJQWhVaTNEQkRQSjhrS3lrbFUrc2RTV2x4bUFUZ2tQa2svOFdHL09EcUtSUlNKa3M1S3JCazdXWVM5NllRQ3VpUWNyQmFGUUtIRFVxRXltKzR1elhVNGdSbXhCMEFweVF0cW9zQVBiU3E2S3NoeUtHeXJRZmE5K290TmZLdEY4eVE4eGxXUTdGNWZEL0gzcktQQzk4M0xIR2p6dGFsYzR5MFhQTExLL3ZlNGpPdEtzWXErajcxVTJOanJJcUNxdkNIRmVGYnRKWlZrVnVtV1ZVaFVDN1BrYTdadEpadmdWSVRGWmJFSDlCRWZPNTFnWFJqSEF5dTdzMGd4YkhSTFhvbEsrK1RucEZ6MlZMWEpjVXJ3UlpzWjNIeVpMc3ptSk01TVQxNUc3dTFjWG55NC9mZ05qVzAydVNiVmxoeHJjM2IwS3IwSzdiS29SQjdaKzJpaXFjNWx3ODQ2aHBvNkE3Nld2Y0plYm4wWGdYV2lqa01yZURUc2t0MG5uZVRxSUJiNlE4Z3k5L1h2eis4V1gwL3ZYbyt4c0MzbllZZExFTmR4RW1XVUhnSTFZOEZuNFhWc1RPdGZ6RGc4QmVmTEhJYi9EM25OaHhpVi9RZFBwQmVHYkRWdURHMFREeUUvRE11WThDS0ZKRkpjc0lRa1U3SU1zK2xXSFdPQ0F1dTdFejZJSDJnREpFaldtUTJHc0c4VERoRVdOdkgvbjhXRnhmTFhWSVR4N1NtcEo2YnpreFNmc2gySW1TSk9vek0rNkpISFFvanVSWFdPZnptalZ1VHRUK1VKbzBtUUtnaDV5UUhDWk1hNHdMcWVndWpYV1JGOXc1UlBCOHlSWXZReXREVzZ2UTFEUTA2VHRCaWRvS1E1czhOZDMxeEIySzNsR0VWRWpJUDNGRVA1ai9BVkJMQXdRVUFBQUFDQUJzWGloY1pHNndnVTROQUFBSER3QUFEZ0FBQUhSb2RXMWlibUZwYkM1cWNHVm54WlpwVUpQcGxzZGZDUHRpUkRaQk1LS0F5aW9RdGhoQ3VkSkFBOG9xbTdRSVFrQ01iRTNBa0xTaUJNTFdzZ29xWEl5SUVER05MQ0xTQkVnQWhWWlpBNlN2SFVnVUJVVVNnZmdxU2Q0Ylo2YnV6SWY1TURWM3F1WThkVDQ4ZFU2ZHFsODk1L3lmQTgxQzg4QldyK09leHdFNU9UbmdWOWtCb0QrQkk5OXYvNUo5TC9LdjFwQ0QrZ0F0RlNBQnFJVEo3UWJrdGVSZ1duSVFDMEFBZ0p6aXZ5Y0EvMkZ5OGpBRlJTVmxGVlUxZFZsQ3gxWkFYZzRHazFlQUtTb3FLTWlpMmJJNG9LQ2x1TTNFN3BDUzlza3p5cnVUZGV3dlg2OVgyWE80dFYvWGYxeGc2aENkY2tWVlRVOS91NEdobWZuZWZmc3RrSTVPemk2dXFDTkhqeDMzK01IVEt5QXdLRGprVkdqWTJaalljM0h4MklUVXRQU2ZNL0NaV1RsWHIrV1M4L0lwcFdYbEZaVlZONnByN2xEdk50eHJ2Ti9VL0tpdHZhUHpjZGVUN2dFbWEzQm8rTm56a1luSnFXbjJ6T3djWjRISGYvTjI4ZDM3cFdYaDU3WDFEZEVYOE91MzcxeHlBT3lmNlA4dGw1YU1TMTVCQWFhZy9KMUxUajdqZTRLV2dxS0puZEsyUXllVnp5UnI3N2EvcktKeitIcDlhNy9xSGdkL2dXNTB5cmlhbmlseXdVejRIZTNmeVA1bllGZitWMlQvQlB0UExnNmdBWk9UUFI1TUMzQUhwTko5ZHlqQS83MHpUTk80SElSb0dweHV3a1BBb0x1aTFGdzZHcVhlaXdCeC9KQVZSUUhPVTBCbVFjQmNJbTk0Q0c0NG5MenBSc2dFS3dUS3djSXRqWHk2R3BFVHBaam12VW5hL2dHaFFSZUhOQ3lKdUhCazFSaHlKWnA3NkVrUCsxUDdYTWZOMWVlRWM4S1pBUkoxUm0wZXp4MDZiVU5XRU55TFpibGdkUHJmNmRydjNNK3pTTWZuSEJoTkpYQVZxOUQ2S2pFUmgycjg4WVZQVFY0STdRYUQreWI3bU1zWGlpS0NVQnVDZHBybzdkZWZEenF5MERaUlpQeXR3dzJvVDZVMDhoMUpoZXZrMWNXRy9KYmpOOTlXaEdHSEhGSVRJa1pzN01wS1BxVHJmdldEQU5VUXNRNU5XbnhRdEFNQ1dCcmdGd2lZM052VTBoTUtBWXE3dy9NTVYwWDVrcnk0OXRBN2lmZVRHR2ZjUy9RZWE0ZVRBNUFuSXIxbENZaWVZZzUyajhaMVA3T0dpY052WXk1aHAzLzBFVCtEZ0FUbE1VZnptUWwxRlk3UEhENktmNDFieXNqZEg3bEM4MzdxSGNDQmdBQ1hSdW5WTlFnWStFZ2JsVkloZ09adUtXMDZlVnAxMDRKd3BrZFNEd0d4cTNOUCtWTHF2ZkQ0R3ZLdzdTOTF5cjBIdVBGc2I0dTVKZWM2YmVKT2ZNYlE0N0RZTzYvU3MxRi9udkpyK2YyQnV1UEttenY3ZnZWTXYvaTFRb3dUM1pRd2VoV0lmM3k3MnF2K2V6ZWJ1RTk4RHB0bUdZL1JFTnQwZHM2SVErOTY4NnArRURzM0VYNllOdTl1RXpRT3dEVVNtbGV6NDNpSS9LeFY4bTUyMnFpMUwwbVZnNi85TnVEakNBSGRxZWVIYlo5ZFBQVnhGRDA4bjBKNGJOV0llbEo4dGlaYUFHb295WmViTjcxODZHQkFhZkxXSkRjWWxoWWFlM1djMlpKNUhEMVQ2cmU0Ni9icElGLzdtelU5ZTFTZWVJV2xodGxSVXNvZVhYanVIUFBxOFhzNjY3V2xWQTBuRERuYU5VNEk1ZEUxQ1FaZy9VTGRWakFuWENCdEZWeWFUd2FyendqakZxYloxMU9iandyQk9CNThjQWNDam9meFg3T1VqMDZ0MkpiazlUaHNXaTdadjhLWkNOaHR2Q1RQOXQ5aFlaS0RvUExtandSdHlUMkNjd1l2S3FmV3VWMklFQjNFanVIYm1Qb2lWR011WmhkZS9jUjBpeUVFK0V3UVRRaG9vVnZsZGI0ZmJEbnJHcVZEV3BYSVM5TDJRYjJzakdZanowMGhDd29TbHhodUF1NFFUb01RV1Y4ZElsZ3QrQTE5ektwT3Y2Qi9FVzlMTzVkNVBDbW5VdDBnd0paR2FTbU5teldpdTBoSFdnb2EvSXRocUdLbFVFejh3djYzWFI4amtZdnAwYis1OU9oUWpZSU0vRk1wNVFpa3hlRVFuNjdtOGdZVWNVSXZvY1VHbCtqbE9mVEF4SFQ4MDNySXV5OHJhM3g2QWNhSU5LZmZGNlZLdE1IVDU0dTR3emhPMlVud0ROOTJKNmpQNUtxalBmaVc3c3J4cEVkeEt3SENMcXdVMFFtT0NqN3c2SmZQTjA3MW5CVmtET2g5SzVKOHVaSitjRnpXU1FsejJMYWxtWkFtRW02QkpLQ1JFaERmUEROV1NpQWdseXRWSFlXQU1jMm92R3dUekMyU0J3UlE0ZHRqeE9xOGx4a3NBOXpXZHoyV09Yd3JSUTFxcmdONkZXNVZZbnc3Yms1cFowdEU4Sll0RlZaSDIzYnVlTEhINnVDRnU5aUFocUNsTUpYMXo3VTdYcVEyNnlhN3FDR1gvYWw1bFlZcHQ3TUNhMmlHZ1lsSXFxdjVqRmtXcm9iOU5KSHFIaGxQZjBZSGd4Z2RjSW5wVTlFd0JEQnhFS0R3RmdMZUs5SFRKSmQ3MG9WeExOeG1KRjZkTnpQNFNsZDg0U21vdmVtUDVXcWdkL0M1eHZoTEMzRmtkR3ptL0VxcTZFZEpSYSt6c1R0TGo2dlVhMHl3RUZoLy9JWXJKTnJoZTdtK2pGYUJiM1ZXbXZ0SG1yVlg5dkhsNTZ1ZjRGVHVaTUY3Q0ZpdjVXdndMeFBNWDRJNTlqeWpnbXQyaExnYkoxNkFjUTdQRHdpZUNWelpoMzZOdHBnWVBMdXJLWWpsWWNlTGVLakZIRndiS2Y4UWRIckZJSEt4eDdubVRmdis2T1IxN0NRMXVPZmlXTG5sUkxQa1FWUFFnN0pDVTA1RWVjSWxkc2RFcE4rWW9VdzA2WDRLLzFWR0xiKyttT3pSRkpRdE9MVUp2ZnNoQUlHUkowNmp2cFRjbFRSRFFCS0pJdXF1RzFpZDh4QXRnLzN6QmFzcVlwS2tDZU5BK0VGd2JJTmNUSlFYbXdzem1NWXhlUEtDYzRGNHU5UmtQRTJTOHMzSEJuVEs1eVZhUm0xZDBxL3NaSXhYNklMT0UzdmZydzJRUEl1VlIwQllJVWhsWWJSSDdCOWE5d21MakVhWm1GMmpMb2w1aWVkY2ljZFlCSGMvV040ZnFSY1F2QWowNXl4dzU3NC80Z3I2bVhLK0hRUWZLeDIyelcwTHgvdlJibWlhSXlzR3JMbnh3TkhJTEhPYTZhZnFYK2xVNUxWdTVwVXVBSE5mbzlMdk96c0dxSHYyajZRVW51ZnVxYktpaXNWTEdBZEpGY0cxS2Y3YmFpNUdUdnFhaUJEcWsrbTRkRTE0VkNjRVhQa1pBdnE5T253OGZMcW5Hb1I3dUNnUFh0VGN6WWhKK3JaVGhETzhnb1A0RGt2MTJYYWFXd0xQMmdDNStIanlyeGVWWVRNZksyenprSkcrWEZHS3BJczZiWVgyL2h1ZTdKVllONHVRcXBFU3FSeXc1R2pTVHVzZGdWMlBla0ZGZlhMMHBsV05lWm5iRktlb3E3VW1NV1RLTWNvcEZHZGpKcjBTVCtjOUlUNTdSZVhmRGhzZHNtM0lZczNVV3ptZTl4WjZYTzV0allKYlZDUm1oMnZubmQ1MnZIZVBHaTNhenBHYVN3c09QQk9pUzZHcEhMNjNWd3RWZDBqYXMxaEp5Y1RCVTRiRXJkS1hyTS9ETmZaWGI1MlYzSm1LcUhjZDhMRWNjVWl1bUo0VVowbUtHUFBWRUxBRkdUWExGQVVLNmdZUldsSU9SZzhzdWl2OUF3RWp1QW4xbVNoM3NZNU05MVRuYjhPWnRVNi9nUUVMMmM2REhMMHF3WWNqa3J2dDdvcDRiNjhKeDlrT1RjeHdmNWo3MWJRUzlYaW5TbUY4R0ltTWxKaFBHTnNiMSswa0RrUVpFSld3Tld2U3Z0T29jU1FPamk5ZUN4THV6WmRxaWxQWkhTVDk4TWNGNlFibkg2YVg2SXRkUVFZZHU5TU9MTUx5NjdaSGVGeks1cDBWM2d3Rld4YmNRdnczVFEyUE5mNVN1blp5NWlmSitUdU1jVDl0dElNQUFvWjhkd3hkSk9lTFRhNG4welhQdHFZSk54NFZyc0g4ZE1rTnhmVVdwVXorYjBGdWZ3OE9MMkZ1Sm94UmkwYy9MQ1NYdjJmVHlVVWtHczlPcDFuOFVObUFNcG9Zd1BvcFdmZkF4cEpIcGVOUEc4a1R3bHN4dHl3R2ZPMVNHb0lkR3B5cWtHYXh1TDV3VFp6b1QrRnJhWnZneThLNUtpSEd0cERKTXZRWkxrQzZGMEtBRWtGTHdGeDQzS2U1MjZFZXljRlJwQWV3M2ZRaXRKa1E3aU1NTkx6dzFDbm5Qa0VSMFk1NWVrQzR6Yy94SWZudVVseklKR1pHMENqV3BqSnJkMDM1c1hDY2NCNkR4YVVnakI0U1hCSFhXc1JKQXB4TWE3UWhJS2JJZG1IMTJwdXBwSTNiZnYwTTliZVNXdWt1MElHWHhDQjN0SVM5SEpGdEFQcFJXNlg3Q0lkbTBpL1JNdXZiR1dNOWpsbFNYZko2TVVYczNGZFNUeDZYU1pYd0JzOGw1N0tMczNJK2I3bGp6VG1YajRZQTIyZDJSdDRWc1hPbGdiWGVaYnpQaFdWbUE3RmRHaGcxUzl0VGhVNUtyaS9kVmRFL3BqNlljYUFWREFhMnZGOGtIS2xaSEN1eU9tMGVGVktJM1p2YllORmE3enBSdUx0NXVuQTVzQ0tzOUdLUnh5dlhnS0x3cVVhMWxQS2JZaVZKTCtOY3lWeUdDQ3VNKzJnc3ZEVHNybzJ4bGVrWmZMMk9zOGtLMjF0TU9MWjVndmgzYmdkOEVIZTExM2k4NDlWc25ZZ2xIV1pNaDRpcXdRMStpVHplL1VTdmNMb2tSK3pXZ005OWpZejBPOUhEbmh5d3pNNkE1OGRNck9KZmJSRmZrczJvTCtocmJFSnczNHduanVnNTF4cFA0ellZOElRMjZSd0pucDUweEdOYU5zenFiM3F2ZGREek9VVXQ0azcvQkljakYycGUzMnRTRUNVenNVM0g3b2ZuYi9ONy80Z2k1aTZGckdzOUkxYWcwNjhMTzNHOG1ieGJTcDh2cUkxMjJZZkMxUUpILy9LN01UN2E5cGYxeTRWcWZ2eFo3SXZBSVhhSlBqK0ZNMTRlNTRXMzBHbDY3b2k2bmwydHJ4MzhMRDZZNmdITFlYVlBMN1BUazdWdU5tMW5VNjlSL2NsUFRSdThvZ0liblEzMlpqclZrdGR5OUljUW9La044cXN0QkNSeTUzYUU5VTdPQzI0bE5pVndPME4rZWRmZFZkZVBxaEs5SXE4MjVzSXBsWnlFMCtFSlg2Zk1FNzNWVDluRXppbXdWMklWZjMvZ25renF0eVI0Q0NZSGhkTFhmNW5MR29La2dwOVp3RFJzbmdQREp2dE9Xd3VVODlZWjIvRjd3OGQ3N0dUL0ZRUklyb3FOTXlCQTVSMmxQVndTNERsanZaNTBpZGs5bkx1eDQ2YWIxenJuUTQwTjdWNlVWM2ZGdFk5MnhJY25nOVpQZlZOOVF6ckczWnE2dWpVRkF2VFJ4NFhxK3JVQ3A3TjlxL3Y1aHJPeVJVSERLWmFGTm1QcE9oZ1pIUmozYnl4b3hHZ04vSVFkUUxjSGEydjVPMG1tVFJ0UlBLL3FsM3JGZXFjMDlMVDhXWk1zMUkxNG42RDdTK09zaVNMWEVmOExKeUVBZSt2VHA2K2ZWak05SDFIMjBWZTFGd2NvKy80bS8vL29jR2p1SDFCTEFRSVVBeFFBQUFBSUFHeGVLRnkyeUpDY3FBRUFBT3dEQUFBTUFBa0FBQUFBQUFBQUFBQzJnUUFBQUFCa2IyTjFiV1Z1ZEM1NGJXeFZWQVVBQjd3cFgybFFTd0VDRkFNVUFBQUFDQUJzWGloY044ZFdCZkVLQUFEdFZRQUFEd0FKQUFBQUFBQUFBQUFBdG9IU0FRQUFjR0ZuWlhNdmNHRm5aVEV1ZUcxc1ZWUUZBQWU4S1Y5cFVFc0JBaFFERkFBQUFBZ0FiRjRvWENUdzIvZzZBQUFBT2dBQUFBNEFDUUFBQUFBQUFBQUFBTGFCOEF3QUFISmxiSE12WDNKbGJITXVlRzFzVlZRRkFBZThLVjlwVUVzQkFoUURGQUFBQUFnQWJGNG9YQ1R3Mi9nNkFBQUFPZ0FBQUJNQUNRQUFBQUFBQUFBQUFMYUJWZzBBQUhKbGJITXZjR0ZuWlRGZmNtVnNjeTU0Yld4VlZBVUFCN3dwWDJsUVN3RUNGQU1VQUFBQUNBQnNYaWhjYXhUeHJMWURBQUJqSHdBQUNRQUpBQUFBQUFBQUFBQUF0b0hCRFFBQWRHaGxiV1V1ZUcxc1ZWUUZBQWU4S1Y5cFVFc0JBaFFERkFBQUFBZ0FiRjRvWEdSdXNJRk9EUUFBQnc4QUFBNEFDUUFBQUFBQUFBQUFBTGFCbmhFQUFIUm9kVzFpYm1GcGJDNXFjR1ZuVlZRRkFBZThLVjlwVUVzRkJnQUFBQUFHQUFZQW5RRUFBQmdmQUFBQUFBPT0iLAoJIkZpbGVOYW1lIiA6ICLnu5jlm74xLmVkZHgiCn0K"/>
    </extobj>
    <extobj name="ECB019B1-382A-4266-B25C-5B523AA43C14-2">
      <extobjdata type="ECB019B1-382A-4266-B25C-5B523AA43C14" data="ewoJIkZpbGVJZCIgOiAiNDgzOTg3MDM1ODc4IiwKCSJHcm91cElkIiA6ICIxMDAyNTMyNTY5IiwKCSJJbWFnZSIgOiAiaVZCT1J3MEtHZ29BQUFBTlNVaEVVZ0FBQkxZQUFBRURDQVlBQUFBb1dZMzBBQUFBQVhOU1IwSUFyczRjNlFBQUlBQkpSRUZVZUp6czNYZGNWWFVmd1BIUHVZTXRMdHdMSjZqSWNBODBWMXF1eko3S3RFd3R5OUhPYkp1VjdiUnB5eklyczdLeTBqSkhqdHlUSlNJcUlpaWd5SlFOZDV6bkQrRG1oWXN5dmFqZjkrdlY2M2s4ODNzdjkvYzc1M3pQYjRB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NvS3NYZUFRZ2hSRTFxM3Q2bmxZTmUxOTdlY1FoeExjalB6ejkxOXRUUldIdkhVZHRKdlNPcVNzcmE1VWs1RTFWMXZaWXpLVHVpcW1wajJaSEVsaERpbXVYcDZlK0prL28xQ3Q3MmprV0lhOFJwWTRGeGN0ekpJMUgyRHFTMmtucEhWSlBUNUNwM3hzU0V4Tmc3a05xb1JRZmZsbnFkOHAyVU0xRkYxMTA1azJ1VXFDYTFydXpvN0IyQUVFTFVHQ2M4VWZEV0tFcFRKeWRIdEZxdHZTTVM0cXBrTXBuSnk4dkhyS3BPT3AyMkF5Q0pyYklVMVRzS1NsTm5aNmwzUk1XWVRLYWlzb1lUVG5nQ3RlYWhvVGJSUTh2aWN1Yms3SWhPeXBtb2dPdTZuTWsxU2xSQmJTNDcxMVZpcTU2bmZ6MDNUWDRqclVaeFU3V0tpMGJSNiswZGt4REZ6S3JCb0doMU9hYThncXhNb3k3NXd1bkRhZmFPNlZyaFZzZVZxZmYvajQ1ZW52WU9SWWlyMHFub09MNzU4aGRTVWk3WU81U3Jock96SS9mUG1pajFqcWlRRThkaVdQN2xMMlJrWk5zN2xLdUNzN01qOTk3L1A3cjRkTEIzS09JcUl1Vk1ybEdpY21wejJibm1FMXR0T25UdXJ1ajBZMVZGMDBlQk5xZ09Ub3FpNkZRVkhZcXFzWGQ4UWhUVG9EY3JLa2JGd2NGWTMxSEpxKy9sZHdiRnZNK2txbXZQSEFzL2FPLzRybVo2dlk2T1hwNTA3OW5WM3FFSWNWVnljTkRqNE9CZzd6Q3VLbHF0VnVvZFVTbDYvVFYvZTE1dHRGb3RIVHExa1hJbUt1eDZMMmR5alJLVlZWdkxUdTJNcW1vMHJieThtaXFLdzJnTm1wbUtvblNuYURBeFJWSFFPK2pSYURWb05Sb1VSWVlZRTdXSHFxcVl6R2JNSmpNR2d4RlZReGZRanRRcHpQZjA5ZzlEVlQ5Vjh3citpSTA5bWdpWTdSMnZFRUlJSVlRUVFnaGhiOWRVWXF0bCs2NGR0RHJkUkVWaG9xSW9YU2w2eTl5K1kydmFlTGFraldkelBCclZ4OFhWR1dkbkozUzFOTnNvcms5R281SGNuSHh5c25OSlNVNGpOaWFlMkpoNFRrYWRKait2d0ZlRkpZcXp3K3pXM3I2L21ncVVIK0tqUTQvYk8yWWhoQkJDQ0NHRUVNS2VycG5NVGtzdkgxK2RvdjJpcUlXV3ZuNzl1b3dhTjVnYmh2WEJ3Nk0rYm00dXVMZzYyenRNSWNvdEp5ZVA3S3hza3BQVDJmbnZRZjc4YmJNbUpTVzlteGFsczlhQk1TMDcrajRVZHlKc243M2pGRUlJSVlRUVFnZ2g3T1hxVDJ4MTZPRFlSdWM2V29IbGlxTFVjWFoycEhjL2YyWStQSW1XclpwS2QwTngxWEp4Y2NMRnhZbEdqUnZpM2JrZFkyNFp3a2VMditYQTNqQmRibTVlVDcxTytjZXpvKzhET2pWbmRWUlVWTDY5NHhWQ0NDR0VFRUlJSWE2MHEzcnc5T2JObTd1MDFidk9VeFRsTzQxR1U2ZUxUd2VlWFRDYlY5NTRqRmF0bTBsU1Mxd3pGRVdoV2ZQR3ZQTG00N3p3eWh5NitYbWhLQm8zUmFmNXhxQjNmY0hEeTZ1T3ZXTVVRZ2docm9RbGJ5OWxiT0JFUWc0Y3RuY29RcFRMd1QzQjNEbHlHajhzKzZWR2p2LzhJNjh5L2JhSFNFbE9yWkhqQSt6Y3VwZXhnUk5aL3VuS0dqdUhFRUpVMWxYZFlzdkIzZU1wWUs0Q0xsMjdkZVM1QmJOcDJhb3BHczFWbmE4VG9rdzZuWlpCUTNyVHZtTWIzbHI0T2NFSGorZ1ZsTWRkY1ZLVFliNjk0eE5DQ0hIMTJmN1BidDVaOEdHWjYxLzc4RVY4dTh2TVdVS1VsSnFjeHIzalorSFpvVFVmTFgrN3pPMmlUOFNRazUxTDVKRVQxUjZEMFdqa1dFUVUrWG41SkNXbTBOQ2pnZFg2bk93Y1hGeGRLblRNeXV3amhCRDJkTFVtdHJTdHZYem5LSXBtZ1ZhcndUZkFtemNYemNQVlRTcGdjZTFURklXV3Jacnl4cUtuZU83SnR3a05QdVpxd3ZTaVp5ZS90Smpqb1I4Q0pudkhLSVFRNHVyajBiZ2h6VnMxTGJYY3JZNnJYZUlSNGxveGZ1SVlXclpwUVpkdVh0VitiSjFPeHp1ZnZVTEdoVXk4dTNhMFd2Zjhvd3RKU1VybHM1V0x5MzI4eXV3amhCRDJkalVtdGpTZW5icU5SZEc4b3RWcUdISHpRQjUrWW9va3RjUjF4ODNOaFRjWFA4MlM5Ny9qcnpWYk1XQmEyTmJMSi83VXNmQmZKYmtsaEJDaW92cmYwSnNaajk1cjd6Q0V1T1k0T09qcGYwUHZHanQrMnc1dGJDNFBPeFJPc3haTktuU3N5dXdqaEJEMmR0WDEyV3Zlcmt0TE5Ob0ZvTHEzYmQrSysyZmRTUjEzTjN1SEpZUmRPTHM0TWUyQjIvSHUwaDVVMVZsVnRQTTlPM1hyV0k1ZGhSQkNDQ0dFRUVLSXE5N1YxbUpMcTNmUXZhQW8rTG02dWZEU3drZG8wdFREM2pFSllUZUtvdURScUQ3UHpKL0p6S2t2S0ZsWk9WMVZqV1llTUVOYWJRa2hoS2d1cDZKaWVXVHEwN1R5Yk1Fbkt4YVZXdi9UOHRXcytISVZVMmRONHJiSjQ2Qm8vS0dWeTM3bXdLNWdNaTVrMEtocEk0YmROSWpiN2g2SFR2ZmZMZWhuaTVmeDErcU5MSGozR2JSYUxkOS85VE9ub21KeGRISWdjRWcvcGo5ME40Nk9EbVhHdHZDWmQ5bTM4eUJQem4rSXdTTUNTNjEvOEs3SFNUcVh4UExmUDhXOXJzeTFJcTY4NG5Ic2JwOHluaWtQVEFRZ0l6MkR5V01ld0t0TEIrYS84elRMbHF4Zy82NGd6Q1lUdmZwMzU0SEhwbExIM1kydEczYXdldVZhNGs4blVMZCtYVzRhTjR3NzdyM1ZhcEtzbVpPZUlQNTBBcjl0VzRGT3ArUGhxZk9JaVRvTndObjRSTVlHRnA1enlvTVR1ZjJlOFRaanJNZytaK01UK1hySkNzS0NqbUEwbXZEeDc4eU1SNmJRb25YelVzZjlkOU11MXF4YVIwejBHZlI2SFoxOXZiajd2anRvNzlXMjJyNWZJWVM0cWxwc2VYcjczYStnbWU3Z29PZXA1eCtrYmZ0VzlnNUppRnJCczIxTG5way9DMGRIUGFCTWFkUEpiNWE5WXhKQ0NISHRhTnVoRFo3dFczTW1KcDY0MlBoUzYzZHMyWU5HbzJISXlJRlE5T0Q3K0gzUHNtSE5Ganc3dEdiRTJHRTRPanF3NHN0VkxIcGxpYzF6Qk8wTFplR3o3K0xtN2txdi90MHhHb3lzKzIwam55MWVkc25ZYmh3enVEQ0d6WHRLcll1S2pDYmh6Rm42RE93bFNTMVJLeFVZREx6dzJFTGlZdUxwMmRjZlIwZEh0bTNjeVZ2ejMyZmRieHY1OEkzUGFOS3NNVDM3QlpDZW1zNktMMWZ4eDZwMWx6em1vR0g5R1QxaEJBQ3ViaTZNbmpDQzBSTkcwTUdyWFpYM1NVMU80Nm1aTDVLYWtrN3ZBVDF3cjF1SFEzdERlUEh4MThuUEw3RGE5dXRQdnVmZGx6OGlKU21WSVNNRDZkN0hqOUFEaDNsNnpnSk9SSjZzd3JjbWhCRFdycG9XVzYwN2Rtc0hQSzBvYVBzT0NHQkFZSGQ3aHlSRXJkSi9ZSGNHRGVuRHB2VTd0WXFHRjF1MjY3d2hMdnBvOVUrL0k0UVE0cHEwWi9zQjRrNG5XQzFyM01TRE9mTm1BSEREalFPSU9YbWFYZHYyYytlOXQxcTJPUk1UVDJ6MEdYcjJENkNCUjMwQUZyM3lNYWtwNmN4NytSRUdEdXNQUmJPM3ZmYnN1K3pjc29jUlk0WVEwTnZYNmx3YjFtN2hqWS9uMDlHN1BRQ3gwV2Q0ZE5vemJGMi9nMm16SjVlWm1PclIxNTk2RGVvU3ZEK1U3S3djcTNGWHQyM2FDY0NOb3dkWDA3Y2tSUFU2ZFNLV01iZU41TUhIcDBGUlM2N1o5OHdsOUdBNEVhR1J2UERtVS9UbzZ3L0F2cDBIV2ZqTXU2ei9ZelBqN3h4ZDVqR0xXMWo5dFhvajduWHJNUE9KNlplTm83ejdiTjJ3Zy9zZXZzZHkvcHpzSEo2WThRTHhweE00dERmRU1wWlkwTDVRVnE5Y2kxZlhqcnk4NkZsTHVZd0lpK1RwMlF2NDR2MXZlT2V6VnlyNGJRa2hoRzFYUzRzdFJhTm9ibEVVcFdYZGVuVVllK3N3bkYyYzdCMlRFTFdLZzRPZU1lT0g0dEdvUGlwS1E3M2VZZUpWVk1hRkVFTFlXVkppTWtIN1FxMytpemg4ekxMK2hoR0JLSXJDcm0xN3JmYmJ2bmszQU1OSEZTYVBqa1ZFY2V6SUNmb083R2xKYWxFMGU5c3RkeFErRE8vYmViRFUrVzhlUDl5UzFBSm8wNjRWQVgxOE1abE1uRDRWVjJiY09wMk93U01DTVJpTVZzYzFtODNzM0x3SGo4WU44ZS9WclpMZmloQTF5OEZCejkwejdyVDgyNzJlTzRGRCtnTGczOHZYa3RRQzZEMmdCMjd1YnNTZlRzQmdNTmdsWHM4T3JhMlNhaTZ1THBiRWNjekowNWJsYTM3K0c0RFpjKyt6U2paMzhmV21jemN2SXNPUGs1R2VjVVZqRjBKY3U2NktGbHN0Ty9rMVI4dEVRQi9RdlFzOWV2cllPeVFoYWlVZjMwNzA2TldORGV1MmExVVkzNnFEejhvelVlSFMxbHNJSWNSbGpidjk1a3ZPaXRpb2NVTjgvRHR6T0RpQ3MvR0pscG5UZG03WlE1MjZkZWc5b0xBMWZXVDRjUUJ5Yy9QNDlvc2ZyWTZSZVNFTGdITUo1MHNkdjFQbjlxV1dOVzNXR0lEc3JPeEx4ajU4MUdCKy8vRXZkbTdaeTlDYkJnRndPRGlDbE9RMDdyajNWalFhZWM4amFxY216UnVYbXQyOWNkTkdBSGo3ZExKYXJpZ0tEVDNxazVXUlJXNU9IdnE2K2lzYUs0QjMxMDZsbGpWdVZoaHZkbGFPWlZsaytIRjBPaTA3dCs1bDUxYnJaSGhXWm1FOWNEYmhQTzcxM0dzOFppSEV0ZStxU0d6cEZQTUlCVzEzZ0NuM1Q4REI4Y3BYNGtKY0RSd2RIYmhyeWxnMnJOdU9vaWpkTkhyZFNPQVRlOGNsaEJEaTJqQjRSQ0NIZ3lQWTgrOStKa3dhUy9TSkdPSmlFeGo3djV2UTZ3dnZ6ekl1WkFJUWVqQ2MwSVBoTm85VFVHSXNIb3BhZnBUazZPUUlSYTJ2THFWTnUxWjA5RzVuMVIxeCt6L1dMY21FcUkxY1hKeExMZFBxdElYclhFdXZLeTVucUdyTkIyZER5U1FjZ0pOallUa3Rqc2xrTWxtU1hEOS8rM3VaeDdKVkR3Z2hSR1hVL3NTV3A2Y1RHdVY1UURmaTVvRjBraGswaExpa0RoM2JjTlBvRzFqLzE3OTZSVlhuZW5wNkxvdUppY216ZDF4Q0NDR3VmZ09HOU9Yejk3NW0xOWE5VEpnMGxwMWJDZ2RzdnpoNTVPeGNPRnpFdE5tVG1UQnA3QldMYmZqb3dYeTZhQmw3dHg5ZzBJMzkyYjF0SHo3K25TMHR5NFFRVjRaV3E4WEJRWStpMGZEenB1VldNemdLSVVSTnFQWHRzajBkM1I5VTBMU3ZWOStkZTZiWm5wNVdDR0Z0K2dQL28zNERkeFJGYWFzNjFaMXQ3M2lFRUVKY0cxemRYT2pWdnp2SGo1NGtLVEdablZ2MjByWmpHOXAxOHJSczQ5bStOUURoSVVldmFHeURoZy9Bd1VIUGppMTdPTFEzaEt6TWJJYkxvUEhpT21jeVhicTFZM1h0VTVKbis5Yms1K1Z6OHRpcEtoOUxYTHN5MGpNWUd6aVJ1USs4Y01YUC9mMVhQelB4cHVrRTdRdXRzWE5zM2JDRFI2WSt6VzFENytINVIxOEY0UGxIWG1YNmJRK1JrcHhhWStlOTJNeEpUekEyY0NKR28vR0tuTTllYW50aVM0ZEdtUXJRdDM4QXpWdktHemNoeXFOeDA0WU12S0VYQUlxaXpnYTA5bzVKQ0NIRXRXSHd5RUFBL2xpMWpyUHhpYVc2K3ZuMTlLRkJ3L29jMkIzRXRvMDdyZGFwcXNxT29zSG1xNXRiSFZmNkRPeEo2TUZ3dHZ5OUhSZFhaOHNnM0VKY2o5enIxU0V0SlkyYzdKeHliRjM1Zld3WlBISWdBSis5OTdXbGUzS3gxT1EwRGdkSFZPbjRvdmJKeXN6bXArV3JtZnZnaTB3YVBZTmJCMC9tM2x0bTh2cHppOWkvSzZqYXoxZlYzK2l4SXlmSXpzb2gra1JNdGNWMHNSMmJkN1A0MVNXa3BxUVJPS3dmelZzMHhXZzBjaXdpaXFURVpKSVNVMnJrdk5lcld0MFZzVTBIdjI2S3FyUjBkbldpUjI4ZkhCMGQ3QjJTRUZjRm5VNUhyejYrYk42MGg2eXNuS2F0T25YdGZ1YjRrUVAyamtzSUlVVHR0V2Y3QWVKT0o1UmEzbnRBZDBaUEdHbjVkODkrQWRTcFc0ZE5mMjVGcDlNeStNWUJWdHZyOVhvZWVub0dyeiszbUVXdmZNeGZxemZpMmI0MVJxT1JJeUZIT1J1ZmFEVmJZblVhUG1vd096YnZZYy8yQTR3Y045UXlScGNRTlNreDRUd3ZQZmxHcWVYZVhUdHkxL1QvMlNVbUFMOGVQdXpZdkllbjV5ekFxMHNIT3Z0NE1XelVEZFcrankwM2p4L083bTM3Q0E4NXlxekpUOUF0b0N2MUc5VGxiSHdpb1FjUGMvdVVXK2tXMEtVS24wN1VKcUVIRC9QbS9BL0l5c2hDbzlIUXlyTUZUaTJiY3Y1Y0VudTJIMkRQOWdQMHY2RTNqNzg0QjZkcXFKZWZmM1FoS1VtcGZMWnljYVdQOGRoenN6Z1dFVVhQZnY3bDJMcmkvdngxQXdDdmZmQWliZHExc2l4LzU3Tlh5TGlRaVhmWGpqVnkzdXRWclU1c29WSDdvZUJlcjc0N1B0M2tEeTlFUlhUdzhxUlI0d1prWitVNGFoVHRZRUFTVzBJSUljcFUrQVk1dWRUeWttTlU2WFE2QW9mMDVlL2ZOOUgvaHQ0Mlp6WHIxYjg3YjM2eWdKK1dyK1pvK0hHaWo1K2lZYU1HdE92b3lXUFB6NnF4eitEZnF4c05HelVnSlNsVkJvMFhWMHh1VHA3TjdreVdnZDd0NVA2SHA1Q1htOCtSMEtNa0o2YlFMYUJyamV4amkwNm5ZOEdpWi9sdDVWcisvV2NYKzNjZXhOblZtY1pOR2pINS9qdTRlZnlObFRxdXFIMk9SVVN4WU82YkdJMG1SdDA2Z3NuMy9jL3F1aEI2S0p3bDczeko3bi8zbzZvcXo3MytaSlhQR1hZb3ZNcmpKemJ3cUUrL1FiMnFIRXRaenNZbjR1amthSlhVQW1qYm9VMk5uZk42Vm1zVFc0MjZkSEZUekpyZXFxcnFXN2RwTHQwUWhhaWc1aTBhMDdwTk0wNmRQS05WTkVxdmR1M2ExWTJPanI1Zzc3aUVFRUxVTG9PRzkyZlE4SXExb0pvOTl6NW16NzN2a3R0NGRlbkEvTGZuWGZaWU01K1l6c3ducHR0Y04zWFdKS2JPbW1TMWJNNjhHY3laTjhQbTlubTVlV1JuNWRDeVRYTzhmVHBkOXR4Q1ZFVURqL3FzM2ZualpiZXpWY2JjNjdtWHVlOHRkNHppbGp0RzJWejMzbGV2bDFwV1ZxdVZCaDcxeTFVR3k3TlA0SkMrQkpZUmI2OEIzVzErRmtkSEJ5Wk91NDJKMDI2clVBemk2cUdxS3UrLzlnbEdvNG03cHYrUFNUWmFLUHIxOE9HdEpRdDRkUG96N05sK2dOMy83cWYvRGIzdEV1K1ZaRFNhME9sa05KZ3JwZFltdGx4TXVrWm82SzJnS0lNRzkwYXJsUitGRUJXaDFXcnBGOWlkN1ZzUEtLcXEraGsxemkwQVNXd0pJWVM0WnYzN3oyN3ljdk1ZT1hhb3ZVTVJRb2hyM3FHOUljVEZKdENpZFhNbVRwMVE1bmIxRzlaajB2VC9zZVNkTDFuNzg5ODJFMXNHZzRFZmw2OW0yNGFkcENhbjBxaUpCOE5IRCthMnllTXN1WUNIcDg0akp1bzBGTFdJR2hzNEVZQXBEMDdrOW5zS0o1b0xQUlRPWDc5dTRGUlVMQ2xKcWRSeHIwUHZ3QjVNblRVSlZ6Y1h5L21XdkwyVTlXczI4K3A3eitQZnF4c0FPN2Z1NWEwWDMrZTJ5ZU1ZT1c0WVh5OVpRVmpRRVl4R0U3N2R1L0xnNDFOcDBxenhKYitUbDU1OHc2b0ZaM0dNRDgyYndjaHh3NWc1NlFuaVR5ZncyN1lWNkhTRjZaalBGaS9qcjlVYldmRHVNMmkxV3I3LzZtZE9SY1hpNk9SQTRKQitUSC9vYnF0aG1Rd0dBOXYvMmMzbWRmOFNmenFCakF1Wk5HcmFpSnR2R2M3NGlhT3Z5NWxJYSszZzhXWlVYd1U2T2pqb0NSemMwOTdoQ0hGVjZoL1lBMGRIQnhSRmFhZlJhZjNzSFk4UVFnaFJVN0t6Y3ZoMXhSKzR1YnN4Y3R3d2U0Y2poQkRYdkpBRGh3RVlldE1nTkpwTHB4WUNoL1lESURMOE9IbDUrVmJyVkZYbDllY1dzWEh0RmpwMTZVQkFiejlTVTlMNTdvdWYrT2l0THl6YkRSclduOUVUUmtEUkxMMmpKNHhnOUlRUmRQQnFCMFVURTd6dzZFS2lqcDJpaTU4M0k4Y053ODNkbGZWLy9NUGJMMzFRN3MrVm1wekczQWRmSUQwdGc5NERldUJldHc0SGRnZngwcE52WWpBWUxybHY0YmlVSTNCdzBLUFRhUzB4bHV5U2FFdlF2bEFXUHZzdWJ1NnU5T3JmSGFQQnlMcmZOdkxaNG1WVzIrMzU5d0R2di9ZcDJkazU5Qm5ZaStHakJwT2RsYzJ5SlN2NDlmczE1ZjZjMTVKYTIySkxvOUdPQkhROWV2dlFvRUZkZTRjanhGV3BRY082OU96VGpWM2JEK2xVTkVPQUgrd2RreEJDQ0ZHZE5xN2RRc2pCdzBTR255QXBNWmtuNXorRXM0dXp2Y01TUW9oclh2R0VJeDI4Mmw1Mlc3YzZycFl4RU5OUzBxM0d5RHArOUNTK1BYejRiT1Y3bGxaVnAwL0Y4Y3hETDdONTNiK01HRE9FTHI3ZWxsWlpmNjNlaUh2ZE9xVzZzZXYwT3VZOE5ZTWJ4d3kydFBJeUdBek11ZWNwZ3ZhRmNqWStzVnhqYzIzZHNJT1pUMHl6VEp5U25aWERrdys4UVB6cEJJTDNoOUY3UUk4eTl5M2VaL3ZtUFpoTnBqSzcydHV5WWUwVzN2aDRQaDI5MndNUUczMkdSNmM5dzliMU81ZzJlekx1ZGVzQTRORzRBYTkvTk45cUFvYnhkNDFoenQxeitmUFhEZnp2N2x2S2ZjNXJSYTF0c2FXb2FnQkEzLzRCMTJWVE9pR3FnNklvOUEvc1h2ai9VYnZaT3g0aGhCQ2l1dVhtNXJGL1Z4Q09UZzdNZmVsaEJvOEl0SGRJUWdoeFhjakt6QWJBNWFJdWZwZFNuTFRLeTgyeldxN1JhSGpzdVpsV1hRVmJ0MjNKK0RzTHg1cmJ0VzEvdVk3dlhyY09OOTB5ekdvWUk3MWVUNDgraFIxWHpzVEVsZXM0SGJ6YVdjMEc3T3Jtd29neFF3QTRlZXhVdVk1UkdUZVBIMjVKYWdHMGFkZUtnRDYrbUV3bVRwLzZML1l1dnQ2bFpoVnQwYW9aclR4YmtKS1VTazUyVG8zRldGdlYxaFpiT2dXNkFuaDNibi81cllVUVpmTHg4d0pBUWVsU2xNdzIyenNtSVlRUW9ycGNhcUJ0SVlRUU5jZlJxWERjcDl6czNISnRuNXRUbU5CeXErTnF0YnhwaXlZMGF1SlJhdnZPM1FxZll4TGl6cFk3SnFQUnlKSFFTQ0pDSTBtSU84Zlp1SE9jaVkwSElMOUVGOGl5ZExTUmcyaGExTklySzZ2bWtrYWRiSjIzYUV5djdLeHNxK1haV1RtRUJSMGhNdnc0WitQT2NTN2hQSEdXejFtQWkydjVrbzNYaWxxWjJHcmg3ZDBPUmFuajZ1YUNSK1A2OWc1SGlLdGE0eVlOY1hWMUpqczcxNzFsdTg3dDQ2S1BuckIzVEVJSUlZUVFRb2lyVzlQbVRRZzdkSVJUVWJFRTlQYTk1TGJaV1Rra24wL0IyY1dKQmg3V3ovaDE2N25iM01mWjJRa0FrOUZVcm5qaVl1TjU3YmxGeE1VbTRPYnVobWU3VnJUMGJJRk9yK05JYUNTcVdyN1A1ZUphdWp1N1pmRDI4aDZrRW13bG94eWRIQUV3bS85cm03Qm4rMzQrZk9OenNqS3phZFRFZzFhZUxmRDI2VVJXWmpaSmljbW9OUmhqYlZVckUxdGExY0VYQlJvM2JvQ0RvOTdlNFFoeFZkUHB0RFJ0MW9pVFVhZlI2YlRkQVVsc0NTR0VFRUlJSWFyRXY2Y1BHOWR1WWR1bW5VeVlOUGFTMis3ZXRnOVZWZWtXME5XcXF5Q0FvY0QyZ094SjU1UGhFb212a3Q1Ly9UUGlUNTlsM3N1UEVEaTBuMlZJbysrKytKRWpvWkhsL0ZTMVcwWjZCdTh0L0FRblp5YytYUDRXYlR1MHNheDdhdVo4a2hLVDdScWZ2ZFRLTWJhMGlpWUFvRWxURHh3Y0pMRWxSRlZvdFZxYXRTaHN3cXBxZERMRnFCQkNDQ0dFRUtMSyt0M1FHNC9HRFRsMUlwWS9WcTByYzdzTGFSbXNXUG9UQU9QdXVMblUrcmpUQ2FYRzNRTFl1K01nQUY1ZE81WmFaekpaajY2U2w1dkhzU01uOEd6Zm1vSEQrbHVOMDMwcTZuUUZQMW50ZGZ6b1NYSno4Z2djMHRjcXFXVTBHaTJEK1YrUGFtVml5NHpxUjFFWEtnZDkxUkpiMzMvMU14TnZtazdRdnREcUN1K3FrWkdld2RqQWljeDk0SVZ5NzNNOWYxOFZjWEJQTUhlT25NWVB5MzZ4ZHlpWHBkVnFhTmE4TUxHbG9IYTNkenhDWE0ra2poWDJrSldaemRqQWlUdzhkWjVsV1hKU0t0TW16T0dGeHhaZXNUaktPdWVjZStZeU5uQWkrZmtGVnl3V0lhNEhTei80aHJHQkU5bXovYitCdDYrbWUxaFIrK2wwT2g1NTVrRVVSZUhMRDcvbHU2VS9rWnRqUGQ1VzZLRnducG8xbjlTVWRFYU9HNHBmRDU5U3g4bkx6ZVB6OTVkak5Cb3R5OEpEanJKOTAyNmNYWndZTkt5ZjFmYnU5ZXFRbHBKbU5VaTZScXRGcTlXU2REN0ZNcWc5d1A1ZFFSellIVlRObjl4KzlQckNUbmV4cDZ3SHdsK3hkQlZaR1ZsMmlzcithbU5YUkVWUmxCWVVUV09wMDFjdHhHTkhUcENkbFVQMGlSaTZGODJHSU1vbTMxZHBPZGs1cGZvN1I1K0lJU2M3bDhnanRiOVhuMGFqb1VrekQxQUFGVTk3eDNNNVhsNWV6VjFjWEFnT0RyNStYemxVZ3EzZjZmVW1QNzhBclZhRFRtZi9TNXVxcXVUbjVlTlVORFpFTWFsamE2ZHUzYnFOT25QbXpPNzA5UFIwZThkeXBTUW5KcE44UG9Yc3JHeU1SbU9seWsxRjY1M3FPR2RWMUtZNjRub1dFQkRnZCtIQ2haam82T2dMOW83bGVtU3ZlMWdwZjVYbjZlbnA1Tzd1M2lFc0xDeWlOazRDRmREYmwzbXZQTXI3cjMzS3FtOSs0L2NmL3FSMTIxWTRPT281RjMrZTFKUTBBRWFPRzhyTUo2YmJQRWF6bGswSjNoL0duSHVld3R1bkl4bnBHUVR0QzBOVlZSNTdhaGJ1SmJvaSt2WHdZY2ZtUFR3OVp3RmVYVHJRMmNlTFlhTnVvTy9BbnV6YXRvOUhwejFEOXo1K0pDZWxjRGdvZ2o2QlBkbTM4K0FWK1Q1cW1sZlhqalJxNGtIWW9YRG1QdmdpN1RwNkVoVjVrcXlzSE5wN3RhM1JXUnRyczFwWHN6UnA0dXVpcUtwT3A5Zmo1dVppMVlTd01oNTdiaGJISXFMbzJjKy8ybUs4bHNuM1plMzVSeGVTa3BUS1p5c1hXeTBmUDNFTUxkdTBvRXZSVEIyMW1hSW91TG82bzlmcE1CaU11dWJObTdza0pDVFUyamxnblp5Y0FoVkYrVG9nSUdBdjhJMnFxdHV6c3JKU282S2lzbXJqeGR6ZTRtTGplV3YrQjNUcTBvR0huMzdBM3VIWXpiZWYvOERhWHpid3lmZUxhTlM0b1YxajJibDFMMHZmWDg3VTJaTVpNbktnMVRxcFkyc25uVTczYmR1MmJlc0JJU2FUNlYyejJid3JQRHc4Q1NqZEwrSWE0ZTNUaVZjV1AwY0RqL29WZnRDc2JMMVRsWE5XVlcycUk2NTNxcW8rVnE5ZXZiSCsvdjVyZ1cvTVpuTkVSa1pHUmt4TXpEVmIzbW9UZTl6RFN2bXJHbmQzZHcrdFZyc2pJQ0RncEtxcUsxUlZYYWNveXZtUWtKQk1vSHlqcXRld3dDRjk2ZHl0RTJ0Vy9VM1F2bERpVGlkZ01ocXAxNkFlUTBZT1pPUzRvWFQxNjF6bS91N3Viano1MHNNcy9lQWJkbS9iajZLQVQwQVg3cGd5M21ZTHIvc2Zua0plYmo1SFFvK1NuSmhDdDRDdUFEejh6SU80MTNObi84NkRiRm0vblE1ZWJWbjQvdk1FN1ErN1poSmJUczVPdkxMNFdaWXQrWjZqNGNlSmk0M0h2NWN2eno4NmhYY1hmR1R2OE95bTFpVzJ0SFh6bkZYRlJhdlJhbkJ3Y0tqeThScDQxS2Zmb0Y3VkV0djFRTDR2YTJHSHdtbFdOTFhyeFJ3YzlQUy9vYmRkWXFvTUI3MGVyVmFMb2NDZ3djM05CYWkxaVMwS2IzcTFpcUlNVlZWMWlLSW9TZTd1N3NFQkFRRzdGVVhaYnpBWTloMCtmRGpOM2pIV0Zxa3A2Y1NjUEcxeld1THJ5ZEhEeDIyT3pXQVBwMC9Ga1pwaXUrR1AxTEcxbDZJb1dxQ0hWcXY5UWF2VjVnWUVCQnczbTgxN1RDYlRYK0hoNFgvYU83NmFjTGtack1wU2xYcW5zdWVzcXRwVVJ3Z0FHbW8wbXFuQVBZcWlSTmV2WDM5M3ZYcjE5cXVxdWljME5QUXdZQ3pITVVRbDJPTWVWc3BmMVNtS29nRjZBTjAxR3MzTHFxb0dCUVFFN0ZNVVpiK2lLSHNPSFRwMDF0NHhOdlJvd0xUWms1azJlM0s1OTNGUzVaVE1BQUFnQUVsRVFWU3Y1ODdhblQ5YS9qMy83WG1YM0w1WUE0LzZOcmQxZFhOaDl0ejdtRDMzUHF2bDNqNmRtRFQ5ZjFiTDVzeWJ3Wng1TTZ5V0JRN3BTK0JGOFZ5c1IxOS9xMWd2WitWZlMyMHVMOWxnQW1EbUU5UExiTTAyZGRZa3BzNmFaTFdzWlpzV05qLy9HeCsvVks3elhZdHFYV0lMazRPem9sVjFXbzFHWmtTOFRwbk5aalNhV2puODIxVkxwOWVqMVdwUVVUUVlkVmREZnpXRm9uN0pRR05ncEtJb3cxUlZUZFBwZEVuZHUzZmZaalFhZnd3TEM5dGg3MEJGYWFxcVZybTFiVTJUZWthVXBlaTM2NnlxcXA5R28vSFRhRFQzK2Z2N3B5bUtzall2TCsvVm8wZVB4dG83eHF1TmxEZHhDVnBGVVRvQ0hSVkZ1Uk00SHhBUUVLc295aXFUeWZSYmFHaG92TDBEcksya1hGMmZpdTZOM1JWRkdheXE2aUJWVlM4VWxadjl3QS81K2ZtYkl5SWlaTUJDY2QycGRZa3RSYTkxVmxXMEdxMVNMWW10Slc4dlpmMmF6Yno2M3ZQNDkrb0dSZDFFM25yeGZXNmJQSTVCdy91emJNa0tJc05QNE9ycXdrMjNER1BpdE5zd21Vejg4UFd2YkYyL2c3U1VORnEwYnM3aysyK24zeURyTnh4eHNmR3MrWGs5UjBLUGtuZzJDWjFPUzFlL3preWJQWW1XYlZwWWJhdXFLbi8vdm9tLy8vaUhoTk5uY1haMXB2OE5mYmo5bmx1WWZ0dERlSFpvelVmTDM3YmFKelU1alpYTGZ1YkFybUF5TG1UUXFHa2podDAwaU52dUhsZWhadndHZzRFZmw2OW0yNGFkcENhbjBxaUpCOE5IRCthMnllT3NwbHU5M1BjMWN0d3d2bDZ5Z3JDZ0l4aU5Kbnk3ZCtYQng2ZlNwRmxqcS9PRkhncm5yMTgzY0NvcWxwU2tWT3E0MTZGM1lBK216cHFFcTl0L2VaWFBGaS9qcjlVYldmRHVNNXlKaVdQMUQzK1NscExPRDM5L3hmdXZmY3ErblFkNWN2NUREQjRSV09velBYalg0eVNkUzJMNTc1L3kzZWMvc243TjVqSS8veTEzak9MK1I2YVVPN2FIcDg0anBtajJqTFB4aVl3Tm5BakFsQWNuY3ZzOTQ5bit6MjdlV2ZBaHQwOFp6NVFISmxxZDYvU3BPSDVaOFFkaFFVZTRrSFlCRnpjWE92dDQ4Yjk3YnNHN3hJd2VGMzkrclZiTDkxLzl6S21vV0J5ZEhBZ2Mwby9wRDkyTm8yUFZXeTQ2T09qUTZyUW9pcXAxMEdtdmhzU1dxcXBxeVdVNm9KR2lLSTJBTGpxZGJuWkFRTUFwVlZXLzBXZzB2K1huNThjNU9UbGxIanAweVBaOHdUVWdLVEdaWDFhczRkRGVZRktTVW5GeGM2R2pkM3NlZnVZQkdubzBzR3gzY0U4d2EzOVp6NG5JYUhLemM2bmZzQjQ5K3ZoeHg5UUpwWnJrejdsbmJ1RnZhUE8zL1BQWFZ2NzhkUU9KQ2VkcDJLZ0J0OXc1bWpHM2pZU2l3YUR2dXZtL3QxR2IvdHpLcGorM0F2RE81NjlhZm1zWjZSbXMvdUZQOXUwOHlQbXpTV2gxV2p6YnQySFVyVGVXS2xkZmZmd2R2Ly80Ri9QZm1rZXZBZGJ6REh6N3hZLzgvTzN2UFBIaUhFdjN1b3ZyQnI4ZVBpejk4QnZpWWhONDlyWEhTOVdWSloySVBNbktaYjl3Tk93WUJvT1JObTFiY3V1a3NRd2NXamc0YUdweUdyTW1QNEdod01CblA3eEg0NmFOTFB2K3NXb2RYMzc0TFdOdUc0bEdvMkhOejM5YjFrMmZNQWVBN24zOGVIblJzMlNrWnpCNXpBTjRkZW5BM0FVUDg5R2JYeEFSRnNtb1cwY3c0OUY3TVJnTWJQOW5ONXZYL1V2ODZRUXlMbVRTcUdramJyNWxPT01uamk2Vm9Ndkx6V1BOeit2WnNXVTNaK01TMFdnVVdyVnB3ZFRaazhuS3pPTDE1LzU3SzdiNDFTVXNmblVKZXIyTzFWdFhRQmwxTEVVejJXeFlzNW10NjNkd09pWU9rOUZFMHhaTkdEU3NQN2RNSEkyVGs2TmwyNHMvMDhJUFh1QzdMMzVpNTVZOVpHWmswYVpkYTZiT25tU3oyYjY0UEJ2MURvQmVvOUUwQnU1emNuSzZMeUFnSU5aa01uMlJuWjI5U2xHVTgxRlJVUmxYUGxMYlZGVmx3NW90clB0OUkvR3hDVGk3T3ROdllDOXVueksrMUxhcHlXbmNPMzRXbmJ0NThmYW5MMXVXWjJWbTg4ZXFkZXpjc29mejU1SnhkSEtrWGNjMlBQN0NiQndkSFM5YjcxenF1bDZRWDJEem5CZmIvUGUvL0xGcUhmR3hDYmk0dWRBM3NDZjNQSENuMWZncUZhbXJsbjd3elNYcmlHTC9idHJGbWxYcmlJaytnMTZ2bzdPdkYzZmZkd2Z0dmRwVzhxOGhMa0hGZG5sekFsb3JpdElhR0tqVmF0L3AzcjM3SnJQWi9KMnFxcnRWVlUwUEN3dkxLZDcvaWdTcXFtemJ1Sk9OYTdkd0tpb1dRNEVCanlZZWpMdjlKa1pQR0duWnJpTFgybUxsdlRlNDNIVU00RnhDSXQ5LytUTkIrMFBKeThtamRkdFczRFg5TnB2bnRYVVBXNW5yU25tZWdhVDhWYjhTNVVZRDFBZnFLNHJpQmR6ajZPZ1lIeEFROEpQSlpQcTVvS0RnaEVhanlaUkVsN2dlMUxyRUZtYWpNMXE5VnFQUjRsZ05YUkV2NVd6Y09aNS81RlU2ZC9PaVJ4OC9EdTROWWVXeVg5Qm90Y1NjUEUzb29YQzY5L1lsSlNtVjhKQ2p2UEg4ZXl4YXVwQ08zdjgxdlYvNDdDTFNVOVB4NitGRFFDOWZUcDJNWmYrdVE1eUlQTW1uM3krMlN1SXNlV2NwRzlac3dhMk9LMzBIOWNKc1Z0bTVkUy9SeDIwUDhIWTJQcEZuWnI5RWFrbzYzZnY0MGJSNUV5TENJbG54NVNwaW9zL3c5Q3VQbHV0enFxcks2ODh0SXVyWUtYejh1NUNmbDA5WTBCRysrK0luRXVMTzhkaHpzOHAxbk5Ua05PWSsrQUl0V2pXbjk0QWVoSWNjNWNEdUlCTGl6dkhSTjIraEw1ckJNalU1alJjZVhVaWpKaDUwNjk0RkZ4ZG53b0tPc1A2UGZ6aC9Mc25xUWxaczcvWUQ3TnkyajhEQmZjaTRrSW1pS053NFpqRDdkaDVreCtZOXBXNEtvaUtqU1RoemxzQ2gvWEN2V3dmZkhsM1I2clJXMjF4SXoyVG5sajI0MTZ2RC8rNitwVUt4RFJyV242NiszdnkxZWlPdWJpNlc4M2Z3YW5mSjcyai9yaURlZXZFOURBWWpmajE5Nk5uUG42VEVGQTdzRHVMZ25tQ2VuRCtIZ2NQNmw5b3ZhRjhvRzladW9WdjNMdlRxMzUyZ2ZTR3MrMjBqQlFVRlBQcnN6SEw5ZlM1RjcxRFlGUkZWMGVnVXV2bjcremV0OGtGcmlFYWo2UUpvaWkvY3hZbUZpeS9rRjYxcnF5aktBbUNlZzRORHVObHMzdS9uNXhjT2JBME5EYTNSVVZFamo1emc1Ymx2a3BXWlRRZXZkdmoxN0VaYVNqcmhJUkdrSnFkWkVsc3J2bHpGVDh0WDQrVHNSUGZldnJpNXUzSHkrQ25XcjluTW5oMEhlUFBqbDBvbHdRRysrK0pIdG03WWdWOFBINW8wYTh5aHZTRjgvdDdYT0xzNE1lem1HOURwZFl5ZU1JS1VwRlQyN2poSUs4OFcrSFl2SEYrZ2ZvTzZVSFNqKzl6RHI1S1VtSXhuaDlZTUhqbVE3TXhzZ2crRXNlaVZqemtlRWNVRGowMnQ4bmVSbXB6R0d5OHNwbWUvQUx4OU9sMTJNT205T3c3dzFvc2ZvTlZwNlR1d0o0NU9qaHpZSGNUYjh6OGdJejJEMFJORzBzQ2pQbmZQdUpNdjNsL085MS85ek9QUHp3WWdNeU9MSDVldnhxTnhRKzU1NEU2Q0R4ekdaREt4NTkvOXBLYWtNMnpVRFRnNU9kTEtzL1NMaGRlZlg0eWJteXNqeGc2amFWRVg0ejMvSHVEOTF6NmxYU2RQK2d6c2hXbzJzM3Y3ZnBZdFdZSEpaTExVSFJUZCtML3cyR3VjaW9xbFVSTVBCZ3pwUTBHK2dhT0hqM0hpNkVrQ2V2c3llc0lJamtkRWNTSXlHdjllM1dqUnF0bGxYMElZREFaZWZ1b3RRZytHMDlDalBuMEg5VUpSRkE0SFJiRGl5MVVjMkIzRXdnOWZ0RXB1VVRUTjlZSzViNUtXZWdHL1h0MDRjeXFlcUdQUnZEejNUVDc2NW0xYXRHNWU0Yi9sNWFrNGFHam43KzgvdUFZT1htRW1rOGtGYUZMVWpiRFNWRlYxS3E1ckxsWG5GSzF2bzlWcVgzTjNkMStncW1xTW41OWZDTEQrM0xselB5VW1KbWJiT1B3Vjg4bTdYN0grajMrczd6TzI3ZU5rR2ZjWkplWG41VE52MW56T3hNVGoxOU9IN3IzOVNFMUpKK1JBR0JkU00yamV1dGxsNjUxaXRxN3JsN1A2K3pYODh2MGFmTHQzb1ZXYkZvUUhSN0IreldZaURoOWo4ZExYY0N4UkJzcWppNS8zWmV1SXJ6LzVudFVyMTlMUW96NURSZ2FTazUzTDN1MEhPQndVd1JzZno3ZTY3N3RTVkxPS3N4WXZmLzlyYnp3K1JWR2FYZlQvTGN1THk5bEY1YzFKVVpTeGlxS00xbWcwOGNCQlB6Ky9JR0IvYWtaQm5sWmZzODhKcXFxeTZKV1ArWGZUTGx6ZFhQRHY1WXVEbzU2WXFOTWMzQnRpU1d4VjVscGJtWHVEc3E1anAwL0Y4Y3hETDVONUlST3ZyaDFwNWRtQ016SHhMSHptWGRwMXF0aWNRUlc1cnBUbkdhaTJsei9WcktMWG10cGRCZVdzVWRFd0hYRDU2MVFMUlZHZTBHcTFjMXhjWENLQUEzNStmdUZtczNuYjRjT0h3KzBSdkJCWFFxMUxiT25OV21jMFJWMFJIV3EySytMdWYvZnp6TUxIR1RDNER4Uk5LZnJzUXkvejQ5ZS9VS2R1SGQ3LzZuVkxLNEdsSDM3TG1sWHIyTGhtaTFVRk8zckNDSWJkUE1qcVFlNjkxejVoeTkvYjJiVjFMeVBHRG9XaWhNZUdOVnRvMmFZNWIzNjhnTHIxQzk4OHBxZGU0TVhIWDdNWjM2SlhQaVkxSloxNUx6OWlTWVlZalVaZWUvWmRkbTdadzRneFE4bzFWc1h4b3lmeDdlSERaeXZmc3lUYWlpK0NtOWY5eTRneFEramk2MzNaNDJ6ZHNJT1pUMHl6WE1penMzSjQ4b0VYaUQrZFFQRCtNSG9QNkFHQVRxOWp6bE16dUhITVlFdHJNSVBCd0p4N25pSm9YeWhuNHhOTGpWdTFmZk51Rm4yeDBPb2kzcU92UC9VYTFDVjRmeWpaV1RsV1NjSnRtM1lDY09Qb3dtZXJnY1A2bDBvWUxYem1YUUFlbWplRGVrVTMzT1dON2ZaN0N0OXUvN1Y2SSs1MTY1VFo1L2xpRjlJeVdQVEtSNmlxeWhzZnYwUlh2LysrMHlPaFIzbmgwZGY0OE0wdjhPdmhVMnBtancxcnQxaGR2R09qei9Eb3RHZll1bjRIMDJaUHhyMXVuY3VlLzFJY0hJcTZJaXBvWEp4MFV6VWFwWHM1ZHJNTFZWV2RiTlZOdGg2S0xycUl1eWlLMGx0VjFWNWFyVFlYT0JjUUVCQ2VuVzhLTDFDcnYwdGNYbTRlYnp5M2lLek1iQjUvWVRaRGJ4cGtXWmVSbm9GUzFEVWdhRjhvUHkxZlRiTVdUWGo5NDVmd2FQUmZLNjVmdjEvRDhrOVg4djdybi9IdTU2K1dPa2ZJZ2NNcytmWmR5MjkzL1IrYldmTE9VdGIrc3A1aE54ZmVHTTU4WWpwaFFVZll1K01nM2o2ZFN2MU8zMzM1WTVJU2s1azJleklUSm8yMUxFOU5UdVBwMlMreDlwZjE5T3dYVU9YWitiYi9zNXRIbm4zUTZuc295NFcwRE41YitBbE96bzY4ODlrcmxqS2ZrWjdCdy9mTzQrdFBWbkxEallHNDFYRmwxSzAzc3ZudmY5bTZmZ2UzVGh5RFovdlcvUGoxcjJSbFpQSEU4N054Y1hWaHdPQStEQmpjaDlqb002U21wRFA1L2p0c0RreDc4bmdNUTI0YVdDcFI3Tkc0QWE5L05KOXVBVjBzeThiZk5ZWTVkOC9sejE4M1dDVzJQbmpqYzA1RnhYTHorQnQ1NExGN0xRa3JnOEZBV2tvNmpaczJZdVlUMDFtNTdCZE9SRVl6OUtaQnBRYVB0K1dIWmI4UWVqQ2Nmb042TVhmQkk1WnJuOEZnNEswWFAyRGZ6b09zK21ZMVV4Njh5MnEvcUdQUjNIRGpBQlorOEFJNm5RNVZWVm44NmhLMmJkekozMy84dy8wUFQ3bnN1U3RLVVJYRnlWR1pwTkZvYXNXZ2JvcWkxRlVVeGFHTWxsYmxwcXBxcWNTWXJRZUhFdXYwUmQybk9nSVRtalZyOW42VEprMTI1QnJWOVlZcjFwN2tQL3QzQmJIK2ozOW8wYm81YjM3OGtxWHV1TlI5UnFsajdBN2lURXc4ZzBjRTh1VDhoeXpMaThmR0tVKzlVOHpXZFQwL0wvK1M1OS80NTFZK1dQYUdaWi9zckJ4ZWV2SU5qaDA1d2U4L3JlUE9lMjh0MStlNDJPWHFpS0I5b2F4ZXVSYXZyaDE1ZWRHemxudU5pTEJJbnA2OWdDL2UvNFozUG51bHd1ZXRLcTFHMFRqcWxSa2FqVkw2emNkVlRsWFZ1cmFXSzRwU3Fyd1ZkVzNYQUsyQVZscXRkcHlxcWluMTZqaW1aeGxVdDVxTTg0OVY2L2gzMHk2OHVuWmsvbHRQV2QyN3haLzViemlqaWw1ckszdHZVTloxN1AzWFBpSHpRaWIzUHpLRlcrNFlaVm0rN3ZkTmZQcnVWeFg2ekJXNXJwVG5HYWkybHo4RmNOSHJKMmswU3RjYU8wazFVRlZWQXppWFhGN1dDNE9pY3VRSUJLaXE2cS9WYXZNMUdrMml2Ny8vc1R3allYa21hdmQ0RVVKVVFxM3JtRzNTb0FkRm8yZ1VkTG9xdllDOUxLK3VIUzFKTFFBZi84NjBhZGNLbzlIRWhMdkdXSFY5R1Q3cUJnQmlvczlZSFdQcy8yNHExVHFoVDJCUEFFN0h4Rm1XcmYvakh3RHVuWG1YSmFrRlVLOUJYWnNEN0IyTGlPTFlrUlAwSGRqVEttR2owK200NVk3UkFPV2UyVUdqMGZEWWN6T3RFa090Mjdaay9KMkZGNzlkMi9hWDZ6Z2R2TnBaTmJ0MmRYTmh4SmdoQUZiVGlyclhyY05OdHd5ejZ1S28xK3ZwVVhSQlAzUFI5MUpzd0pDK3BkNU02WFE2Qm84SXhHQXdXbjFXczluTXpzMTc4R2pjMEtvcno4VTJydDNDdnAwSEdUYnFCcXN1VVpXSnJieitXYmVObk94Y1JrMFlZWlhVQXVqcTE1bGhvd2FSbDV2SGppMTdTdTE3OC9qaFZnblROdTFhRWRESEY1UEp4T2xUbFkrcG1GYXJRZEVvb0pvMXF0bnNxS3FxVTIzOXIraGhzY0l1ZXRPckI5eFZWVzJpMVdwSzNRUlVoeTNydDVPYWtzNlFtd2FXU3VhNDEzT25qbnZodlhaeDgvdjdINWxpZGVNS2NPdGRZMmpSdWpuSGpwd2d0a1M5QW5EdmczZFpIa3dCaG8rK0FWYzNGMDZkaU1Wc3Z2emtrTVYxU0FldmR0eDYxeGlyZFEwODZqUDUvanVncUt4VVZlT21IdVZLNEhCUk9aazQ3VGFyTXU5ZXo1MWhvd2VUbjVkUHlNSERBR2kxV21ZOVdkanQ2YnN2ZmlMK3pGblcvYmFKd0tIOVNuVS91aHl6MmN4ZDAwcDN5K2ppNjIyVjFBSm8wYW9aclR4YmtKS1VTazUyNFR3TFoyTGkyYi9yRU0xYU5HSEdvMU9zV21IcDlYcXI2MFZGR0kxRy9scTlFY2VpaE1IRkwzVDBlajBQUEhZdldxMldEVGIrVGpxZGxnY2UvUy9CcGlnSzQrNjRHWUJUSjJwdUdDaEZRV2Z2ZXFKRW5hR3Rodi9LVFZWVnkzOFhQVlJvRlVWeDFXcTFMVkJWOTBzZm9XYjgvY2NtQU82ZE9kR3E3cWpYb0M3M1BYUlB1WTVoTkJTTzEyMHlXVSt5NWVUc2hKT3pVNFhpc1hWZHY1eDdaOTVsdFkrcm13djNQMXdZKys1LzkxWG9XT1ZWWEUvUG5udWYxWDFTRjE5dk9uZnpJakw4T0JucDl1bHRxbWpRMjd0ODFkQi9GWHIrS0M1dlJmOWZBVnlBZW1vTlBzZW9xc3JxbFd2UjZYUTg5dHpNVWk4a1c3UXFiSFJXbVd0dFplOE5iRjNIVGtTZTVFUmtORzA3dG1IYzdUZGJyUnMxL2tZNlYzRG13NHBjVjhyN0RIUXB0YUw4S1dxdEwyZUtvamdXano5YkVSY2xpbldLb3JncGl0SlVLU3cvUWx4emFsMkxMYTFLZ1lKcU1wdk5HQXcxT3lGSyswNmwrMjAzYXRLUTJPZ3plSlVZQzZtaFIzMjQ2SzNseGFLUHh4QVdmSVF6TWZHY2pUdEgvT25DdHpqNWVmOTFaejRXY1FLTlJrUFBmZ0hsaWlNeS9EZ0F1Ymw1ZlB1Rjlld0xtUmV5QURpWGNMNWNuN05waXlZMGF1SlJhbm54eFM0aHJueVRhTmlhL2FpNEdYUldsdlVrZTBhamtTT2hrVVNFUnBJUWQ0NnpjZWM0RTFzNC9xZXRON2FkZlRyWlBPZndVWVA1L2NlLzJMbGxyeVdCY0RnNGdwVGtOTzY0OTFhYmcyYWVqVTlrNllmZjBxaUpCek1ldWJmVStvckdWbDdGZjdQaWxtc2xkUXZveW9ZMVd6aDVQS2JVdWs2MnZ0dWljY3V5czZyZXN5VTVNUVZqVGpadWpocFhnOEc4VTZ0UkYxYjVvRFZuc0tJb3o1Vk1jSlhzbW9oMWl3b0RFQW5zQXc2YnplYnRJU0VoaHoyOS9RZWljRmZKRTFUVjRlQ2poWUhlYUh2Y2pHS1I0Y2ZSYURRMlcwUnBOQnE2K1hjbS9uUUMwU2RpYU5PdWxkWDZrdVZOcDlQUnFJa0hNU2RQazV1VFozVURXTmE1QVhvTjZHN3pqVjV4OTZIb0U2Vi9qeFhsN2RPcDNJUEZIejFjR0ZkczlKbFNkVnQwVWRsSXZLaHU4K3JTZ1pIamhySCtqMzlJVGtyQnlkbVJCeDR0WGE0dnAyR2pCbVVtbjdLemNnZ0xPa0prK0hIT3hwM2pYTUo1NGl4MVFnRXVyaTRjRGo0Q1FPRFF2cFp1MTlYaDlLazRjckp6OGZIdlRJT2k2OHpGR2pkdFJKUG1qVWs0YzVhazh5bFdiN3FidG1oUzZtR3JlTHpEckdxb04yeFJGVlhOelZlL2RYSFVSTlRJQ1NydUo2Q3gyV3orRUVpcTdFRTBHczJ6bExqWkw5bHl4RWFYS2JPcXFoZFVWWTBGTmw2NGNPR1RVNmRPeFhwNit3OUdVUi9pQ29zTUw3elA2TlcvZE5LM3ZOMlJldlQxcDA3ZE91ellYRGkyem0yVHh1SFgwNmRTazBHVWRWMi9sT0o2NldJZE83ZEhxOVZhN3EycVcyVDRjWFE2TFR1MzdtWG4xcjFXNjdJeUMrKzN6aWFjTDFYV2FwckpySnJ6OHRWUG5CeVVZMWYweEZlQW9paFBBemVWWEY2aXkrL0Z5OVdpOGgwTUhGQlY5V0IybmprTHJiS2laTG10TG5HeENhU2xwT1BWdGVNbEU3U1Z1ZFpXOXQ3QTFuVXNNcnh3MUlVK2dUMXRucjk5SjArT0hpNy9UNmlpMTVYeVBBTmRpcjNMbndya0ZCaS9jWFBRUmRmSUNhcUpxcXFORkVYNUduQXRzUnhzdE53cStyZFJWZFVvVlZVUHFxb2FhamFiZDRTRmhSM3k5UFlQUkdIQ0ZmMEFRbHdCdFM2eFpkU1ljL1dLem1RMm1jblByOWx4N3B4ZFNyOTkxR3AxUmV1c0czcm9pOTZpWDl4U0lpODNqN2RmK3BBRHU0TndjTkRqMmI0MVRabzNwbjdEZW16L1p6Y1VWVFltazRtTTlFd2FOS3huYzZ5VmttTkRBV1JjeUFRZzlHQTRvUWR0ZDRjdUtPZjNVN2VNaTRGejBkdFhrOUZrYzMxSkxxNmxHNzlZQmphLzZHWWtMamFlMTU1YlJGeHNBbTd1Ym5pMmEwVkx6eGJvOURxT2hFWmlxOGRJdlFZMlc2WFRwbDByT25xM3MrcU91UDJmM1ZDVTlDckpaREt4K05VbDVPZmxNLy90ZWFVZS9pc1RXM2tWLzgwOGJIU0RBcWpmc0I0QU9kbTVwZGJaR3BPb2VDeVI4clRPdVp5c3pHd3dtWERRYWh6TUJqVWpKQ1JrVzVVUFdrUDgvUHdhSzRxaUZuZEp1RVEzSUZSVlRWSlY5V2VUeWZTYjBXZzg0ZUxpa25UbzBLRWNHNGV0Vm1rcGFRQTBhZDY0ekcxTUpoUFpXVGswOUtoZjVoaEw5WXNTR2NXdGdpN21mSW55VnA1dVY4Vy94NFkya2lWY1ZPYXliWnk3b29wLzIrV1JtVkVZVi9HQTA3YVVyTnZ1bW5ZYkc5WnNKdnA0REhkTUdWK2g4MWxpTEtPTzJiTjlQeCsrOFRsWm1kazBhdUpCSzg4V2VQdDBJaXN6bTZURVpNdDNuWnFTRGtXSnB1cVVlWmw2QTZCQnczb2tuRGxMYm9tNnc3V0c2dzNiRkFyTWF2VHhXbEtIQkFRRTVGUDRNUGg1Y0hCd3BaTnRBUUVCanhVL0lGK216Z0c0b0tycU51RDNnb0tDa0lpSWlLTkE1ZCtLVkFPVHlVUldSbGFaOVkxZVg3N2JQZmU2ZFhqN2t3VXMvZkJiZ3ZhRkVuTGdNQzNiTkdmNm5MdHRKc3d1cGF6citpWFBYNjkwdDN1dFZvdURveDVEUWZYUEMxSmNUd1A4L08zdlpXNVgzdnV0NnFSb0ZQTE1ISXVzSldXdE92bjcrOTlianE2K0FFYXoyYnhYVmRWVlpyTjVtMDZuT3hjY0hKd0ttRHc3K1BhdFdGdkxpa2t0dXM0M3ZjUjFua3BjYTZ0eWIyRHJPcGFlZGdHZ1ZNdXZZcnB5bHYxaTViMnVsUGNaNkZKcVEvbFROQXBHc3k2Nk50OFhBL2o2K3JiVTZYU1dCN2JMWEtmU1ZGWDkwMmcwL3Fvb1NsaCtmbjd5c1dQSE1xOXN4RUpjZWJVdXNZWEJsS3M2YUUwbWM4MG50cXJxcDI5KzQ4RHVJTWJkTVlwN1o5NWw2VUlTdkQvTWtueWg2S1pNcTlXU2JTT2hBWERCUmhQYjRxUlR5Zjc2bFZIV3pXRFMrV1M0Uk9LcnN0NS8vVFBpVDU5bDNzdVBFRGkwbjZXaS9lNkxIemtTR21sem4wdE5Weng4OUdBK1hiU012ZHNQTU9qRy91emV0ZzhmLzg2bHh1a0MrR1hGR2lMRGp6Tis0dWhTM1lzcUcxdDVGU2REVTVQVGFONnk5TmpzNmFtRk54OTE2cmlXV2xmVENneUd3bTR6Z0tKVFN6YzdyRVVVUlZFdm5oWHhvaHRjRTVDanFtb21zTnRrTW4wYkZoYTIxaDR4T2hRbG1OSlMwaTNkRVVvcWZCaHo0RUo2SmlhVHlhcjdhN0cwNU1JYjV6cnVWUnREelJhWGkzNlB0bGgranhlZHU3Z2M1dVdYZmtiUHp5Mzd1YjBpclRtS3V6TXRXcnFRVHAwN2xHdWZQMzlkajZxcXVOZXJ3NmEvdG5IclhXTnhxMkE1c2xYSFpLUVhqL2ZseElmTDM2SnRoemFXZFUvTm5FOVNZckxsMzhYMWUxcFJncXU2T0YzbTd3U1FWdlMzcXVobkZwVlR4cUM4QmxWVnR4VVVGRHdkRVJFUmJNZndiQ3ErejhqTXpDN1pSUktBOUxUeWQrVnAyYVlGTHk5Nmx0am9NL3o1eTNvMi9iV05WK2E5emNJUFhxalFiSnVYdXE2WHhXZ3dsbnJZejhyTUpqY256eXB4VU5tNnFpU3RWb3VEZ3g1Rm8rSG5UY3NyMVRKTlZJcWxjSlg0emcxQWh0bHNUZ1orQUZhR2hJVFU2RVF3WlhHODZEcC9LUlc5MWxibDNzQldtWElvYWtGY25HQXI2VUlGeW41RmxQY1o2RktrL0ZXTXFxcXFqY0hqVlVWUmNvckt6V0hnbS9QbnovK2VrSkJRNHk5NWhhaHRhdDBZVytnY2NoUXdYb2tXVzFVVmRxaXdKZFhFcVJPc3hrV0pPWG02MUxiTld6VWxQeStmWXhGUnBkWWRDVGxhYXBsbis5WlFOS0I5VmNXZFRyRFpoWEx2anNKeHEwcDJ1NnlLdk53OGpoMDVnV2Y3MWd3YzF0L3FJblVxcXZUM1VoNkRoZy9Bd1VIUGppMTdPTFEzaEt6TWJJYVBMdDFhS3lveW1oKy8vcFhXYlZ0eVQ5SDB4ZFVSbThsVXZwWVB4VjNIRHU2eC9jeHpPS2l3SzVOM3Q0cDN6NmdxZzhGb3VZdFV6UFp0V1hBNVJlTm5vQ2hLOGQ4b1JWWFZUYXFxdmc1TU1oZ00zWU9EZzIrM1YxS0xpN29QbC9XM0x0YlJ1eDFHbzVHUUE0ZExyVE9iellTSEZwWnZiNS9LbDhIaTMzSEpGam9kdkF0bjhEeTBMOVRtZnNWMVMrZUxmby9GTFJ6UHhTZVcyajdxV1BXMDBpK3UyeUxLbVVpT2lveG05Y28vNlRlb0Z6T2ZtRTVhU2pwZmYvSjlxZTBzTjNrVmFLbDAvT2hKY25QeUNCelMxeXFwWlRRYWlUdWRZTFZ0OFl5b2gvYUZYcmJGWEhITllpNUgzZEdtWFNzY0hQU2NpRHhwOHdFa0tUR1p4SVR6TkduV3lHWlhSVkc5TG1vcGFnRE9tTTNtUHcwR3cvM0J3Y0V1SVNFaEkycGpVcXRZaTliTktNZ3ZzSG1mVVh6OXFZZzI3Vm94Wjk0TVpqNHhEWUJ0RzNkYTFwVlY3MVJWMUxIU3N6ZnUzWDRBU3R5clZLYXVLcXVPOEd6Zm12eThmS3V4UWtXTnMxem5pMTVhblFTK1YxVjFyc2xrR3BXVmxlVVhFaEx5c3IyU1doVDkvblU2SFNjaVQxcVNVN1pVNWxwYm5mY0dMZG8wdHpyUHhZeEdZNFc2SVZaRVJaNkJrUEpYTFpTaUw3SG9mektCN2NCaTRENVZWZnVGaElTTURBa0pXU2xKcmVxeDlJTnZHQnM0a1QzYi94dUwrdUNlWU80Y09ZMGZsdjFpMTlpRWJiVXVzYVZtNStlcGltSXltYzBVNUZkL3MvUHFWTnk4OStMQkhSUFBudWZYbFd0S2JUdHdhRDhBdnZyb082dHhuTTdFeExQaXkxV2x0dmZyNlVPRGh2VTVzRHZJNm1hU29yZklPemFYNzIwSVJRbWR6OTlmanRINDM1aGw0U0ZIMmI1cE44NHVUZ3dhMXEvY3g3b2NUZEZiNDZUektZWGQzNHJzM3hYRWdkMUJsVHFtV3gxWCtnenNTZWpCY0xiOHZSMFhWMmNDaC9TMTJpWXZMNTlGcjM0TXdKTXZQbVJ6UnMzS3hPWmVydzVwS1drMnU0cVZOR0xNRUJ3YzlLejkrVzhpd3F3ZjJrTU9IT2FmZGYvUzBLTStBMHJFZmlVWUNvd1hOUXRYYW5mR3VQQ2liVGFielR0Tkp0UERCUVVGUTRISndjSEJyd1FGQmYwWkhoNWUra25tQ2hzK3VuQld6VDkrK291d0VnK01pV2ZQV3dZNkhYMWI0V1FMWDN6d0RTbkpxVmJicmZybU4rSmlFK2czcUZlVnVyY1Z0N2dzT2Y2TWIvZXV0R25YaW1OSFR2RGJEMzlhclR1WGtNaUtwVCtoMFdnWWM5R0VFTVVUR0d6NmM2dFZHZG4rejI0aXdxcm41bmp3aU1KeHlYNzY5dmRTTjhENStRWHMzWEhBOG0rRHdjQUhiM3lHVnF0aCtrTjNNM0JvUDdyNmViTng3UllPbCtoMTVsN0c5M0FweGQyellrdE0wTEJpNlNxeU1yS3Nsdm4yNkVxekZrMDRkdVFFdjZ6NHcycGRiazZ1WlV3dUx1cE9WWjd4QzUyY0hCaytlZ2k1T1hsODh1NlhHQXovWGZmeWN2UDRkTkV5akVZanQ5dzV1dHlmUzFTTzJXeFd6V2J6S1dDeDJXeWVrSm1aMlQ4ME5IUnNlSEJGVTFFQUFDQUFTVVJCVkhqNFYwRE5EdnBaRFlxdmkxOSs4STFWNjQwek1mRjgvK1hQNVRwR3pNblRaSmI0N1JjbmtYUVh0U3dwcTk2cHFpOC8rdFpxb09pVTVGUisrUHBYQUc2NlpiaGxlV1hxcXJMcWlNRkZFMTk4OXQ3WHBWcTlwQ2FubGFwclJQVW82aTcxazlscy9wL0JZQmlSblowOUt6ZzQrTVBRME5EOVVWRlJkbjhCNSt6aXpLQWIrNU9iazhmSGJ5KzFldGx1TnBzdGlaaktYR3VyODk2Z2UyOWZYRnlkQ2RvWHl0WU5PNnhpWFA3cHluS1B4MXRSRlhrR1FzcGZ0VkJWMWF5cWFwaXFxdk5OSnRQd3ZMeThPelVhemJOQlFVRS9CUWNIMTl5TU1jSWkra1FNT2RtNVJCNjVzam4zL1B3Q3ErZDRZVnV0NjRxb0tGazVpdXBvTkp0TXRiN0YxcURoL1lrSU84WXI4OTVpd0pDK0ZPUVhjSEJQTUQzNityTmpzL1hNZDdmZU5ZWWRXL1p3OVBBeEhwejRHQUY5L0VoUHU4RGhvQWhHakJuQzJsL1dXN1VnMHV2MVBQVDBERjUvYmpHTFh2bVl2MVp2eExOOTY4S0J6ME9PY2pZKzBXcTJ4RXRwMXJJcHdmdkRtSFBQVTNqN2RDUWpQWU9nZldHb3FzcGpUODJxMWdFWkhSejA5QjNZazEzYjl2SG90R2ZvM3NlUDVLUVVEZ2RGMENld1o3bG5jaXhwK0tqQjdOaThoejNiRHpCeTNGQkxmLzlpeXovNW5yallCSnExYU1MR1AwdlBIdGJWdnpNRGgvYXJjR3grUFh6WXNYa1BUODlaZ0ZlWERuVDI4V0pZMFF5WkpUVnE0c0ZEVHovQSs2OTl5ak56WHNhL1Z6YzhHamNrNGN4WklzS080ZXppeE5PdlBvWlRpZGl2QklQQjhGK0xMY1ZjcTdzaUFyc0tDZ3E4d3NQRFMwOFZXRXUwYU5XTUJ4NmZ5cWZ2ZnNYemo3eEt0NEF1Tkd2WmxLVEVaQTRISFdIUkY2L2hYcytkZ1VQN0VYYm9DT3YvK0llWmR6MUJqejUrT0RnNUVIMDhodGpvTTdSczA1dzVUODJvVWl6Tld6WEZvM0ZESXNPUHMyRHVtN2pYcmNQNE8wZlRycE1uYzE5Nm1PY2ZmWlZsUzFhd2RlTU9PbnEzSnpVNWxTT2hrZVRtNVBIQVkxTnA3L1hmNUJXK1BicmkyYUUxTVZHbmVXaktVL2gyNzBwcVNocVI0WVV6dEJhMzhxeUt0aDNhY01lVThhejY5bmNldis4NS9IdjUwS1JaWXpJdVpCSnlNSncyYlZ2U2QyQXZLT3JxRUhQeU5IZmNleXRObXhkMlBiNy80U2s4TWVONVBuNTdLUjh1Zjh2U1hjUzNSMWQyYmQzTCs2OTlTcThCQWJqVmNXUHFyRW1Yak1XcmEwY2FOZkVnN0ZBNGN4OThrWFlkUFltS1BFbFdWZzd0dmRwYXZVSFc2WFE4K2RMRHZQVEU2M3o3K1k5czI3Z1RyNjRkeWNySTRraFlKSGRNdWRVeXdIQzNnSzRvaXNKdlAveEpVbUlLZWJsNVBQZjZrMlhHTVhYV1hSeVBpR0wzdi91WmNjZWovMi92dnNPanFQWS9qbjltczZuMEVvSWdFSHFrZDBVQlJSUUxxSUJYQVF1aW9xS0krbFBVcTFjRlJSRVZGQXYyaTZBb0ZrUUZDeWk5ZDFJaGpaQ0VGRWhDQ0NFOXV6dS9QMUl1UzBJTnVGbDh2NTRuejBObXpwejV6cERaelg1enp2ZW9hNjlPS2l3b1VtUllsQTVsSEZhL3EvdHE2SzNYbmZCNFZKM2RibjgwTFMxdHhZRURCODY2QUwycmxmMmVFYlU3VmhQdW5xVE8zVHVvSUw5UW9Uc2p5bi9QT0pYdzREMmErOUUzNm5scFYvazNicWpzcktQYXVHYXJ2SDI4ZGNPd2E4dmJuZXgxcHlwcTFLeWhoKzk2cW56SzQ4NHRKZlUxYnhoMnJicjM2VkxlN214ZXEwNzBHbkhEc0d1MGNmVVdoUWZ2MGNOM1Bxbk8zVHVxWHYwNlNrMCtxSkR0WWJwdHpQQktTeHZnN0RrY2p2ZE4wM3d5TEN6c3hIT3dxNEZ4RThjb05qSk9XOVp2MXdPM1AxYitjeGtWRWFQbUxadnBoZW1UWkJqR0diL1huc3ZmRGZ4cStHbmN4REY2Yi9vbmVudnFiQzM5WmJrQ21qUlNiR1Njam1ibnFOL1ZmYlcra3RXNHErcE1QZ09KNTYvS01qTXpEL243KzErMWE5ZXVNRW5ucTRnbVRtSFlxS0c2dUVWVGRUakQxVWFyNHN0UEZtakp3bVg2OE91WlRnc0lvYUpxTjJJcktTbXBaTVNXRzB4RnZISDRZTjMvNkYycVc3K3UxdjYxUVhFeDhYcmdzWHVjL3FwWXhzZlhSOU0vbUt6cmJ4NGt1OE9oTlgrdVYvcUJESTJiZUxkdUh6TmNrdVRsNWVWMFRPL0xlMmo2aDFQVSsvSWVTa3BNMGNvLzFpZ2llSTlhdFEzVUd4OU9PZTA0YTlldXFkYy9tS3ltelM3U3h0VmJGUkVTcVU3ZE8yanFyUC9veW11dk9BZDN3dG5FZnora0c0WmRLN3ZOcHBWTDF5b3ZKMCt2enZwUGxYN2g3ZGE3c3hxVUZzWTh2bWo4Z1pTRCttM1JuMUxwaW9pL0xmcXp3bGZaZE04empXM2N4REhxZlhrUHBhV21hOE9xTGFjc3dqbnd1djU2NDZPWGRXbS9udG9idlUrcmxxN1RnWlEwRGJyeFNzMmFNLzJNbDEwK0YwelRMRmxodEhURWxvZUhSN1VlQ2hrU0VwSmNuWk5hWlc0Y2RxMWVlKzlGOWJ5c20rSmk0clY2MlRvZFNENm9JYmRlNTFSVWZzTFQ0L1RraXhQVXFtMEw3ZGdTb3ZVck5zbHV0MnZrMkJHYThjbXJxbE92YW9sbHE5V3FaNmMrb1RidFd5bHNaNFRDZy9mSXk3dGt4R0pnNithYU5XZTZyci9sR3VWazUycmxIMnNWR1JHclR0MDZhTnI3TCttbWZ6a3ZTdVhoNGFHWFp6eW4vb1A2cWlDL1FCdFdiNUd0MktaWDMzMUJ6VnBlWEtVNGozWDNnNlAwMUV1UHFuWDdsZ3JidFVjcmw2NVZRdHgrRFJqVVY0OC9QMTRxWFducHgvbUwxY0Mvdm02L2UxajVzVzJDV21uUWpWY3FaWCtxdnB2N1kvbjJ3VU1INnViYmJwRERkR2pWc3ZXblZXamF4OWRIcjd6OW5IcGYza1BKKzFPMWR2a0dOYnFva1Y3LzRLWHlPb2ZIYXQraGpkNzU3K3NhZE9PVnlzbk8wYXFsNnhTOU8xWmRlM1pTejJOV3QycmU4bUpOZlBaQk5mQ3ZyL1VyTnluOTRLR1R4dUhyNTZ2cHN5ZnJyZ2RHcWtaTlA2MWZVVEx0dW1GQVEwMTg5a0U5OC9KajFCNDV6MEpEUTc5MTU2U1dqdnM5UTZWVCtBNm1wdW4raVhmcmp2dHZPNjArT25SdXJ5NDlPbXAzV0pSK1gvU25Ja0lpZGNYQVMvWE81OU9jM2lkUDlycFRGYysrL0pqNlg5MVhJVHZDdFdYZGR2azNicWhIbmg2bmg1KzZ6Nm5kMmJ4V25lZzF3bXExYXNyTTUzVG4vYmVwZHAxYTJycCt1OWF1Mktnamg3TjE1N2piZGN2dE4xYjV1dUFzTkRSMFozVlBha2xTcmRvMTllWkhyK2kyTWNQazYrZXI5U3MzYWVmV0VQazM5dGVOdy8rWDZEM1Q5MXFkNDk4TnJoMDZVTTlQZTBwdGcxb3BOakpPMnpidVVvdFd6VFh6MDFkVi95d1dXemtkWi9JWlNEeC9WWmFVbEpTL2E5ZXVFSkphcnVYbDVhbkxyK3h6Vm91am5LMDlZZEdWbGhSQ1JkWHlOK1VXUVYyWFdBeGo2TDlHMzZoSG43aGIxa3BXRGJ5UXhFYkc2Zi9HUGEvTCt2ZlNmMTZmNU9wd3FxVzgzRHpkTSt3Uk5XeFVYeDk5L2JhcnczRXJEb2RETTE3N1JLdi9XQzBQaXlHSHd6RThPRGo0eE12UFhFQUNnN3BkSmNOYzBLQkIzY1pUcGoyaEhyMHFMaVVQNE5UQ1E2TTE1ZmwzbFpxYW5pV0hZM1I4Vk9pcGgvLzhEYnAzNzU1b0dFWXowelE3Vm1WVnhIT3A3SFduVnMwYWphZk5mSnJYSFp5Um5kc2pOT1g1V1RwMDZFaVdUQTJQajZ6ZXE3VzVTbUNiTHBmSjAvaXBWczBhamFlOC9vUXV1N3licTBPQ0cva25QMmU4UjVWOE5qclZBaWVmdlR0UGkzLzRRODlQZTFKOUIvVDUyMkk3M25PUHZxenc0RDJhczJoMnRSaXhWWjJmbldvM0ZWR1NESms3SkdQb2daUTBGUlVWeVdxdHVPejloV1RMaGgyU3BLQk9mMzlSY1hleFp2bEdGZVFYNkxxYnJuWjFLRzdIYnJNcjdjREpSNHdBQUFBQXdMbGdtcVpXLzdsZWZ5NVpxWDJ4Q1NvdUtsYkRnSWE2K2Jick5lU1ltblBaV2RsYXRPQlhiVm0vWFdtcDZmS3dlaWl3ZFF2ZE9QemE4cnFzeDl1K2FaZVdMRnlxbU1nNDVlZm1xMTZEdXVwNWFWZmRQblpFaGVUUGhMc25LWEZma3I1ZE9rZWZ2VGRQRzFkdlVVQ1RSbnAvN3B0UzZjeWZyei8vUVR1M2hxZ2dyMEROV3piVDZQdHVyZlM4YTVkdjFGdFQzdE50WTRacFRPbENaZGxaMmJwejZJTnEzNkdOWG4zM0JYMzE2WGRhdjNLVGptYm5xRVdyNWhyN3lCMFZWaFJPU2tqVzRoK1dLaUpranc2bXBzdHE5VkRIcnBmbzNrZnVLQzlyVVpaWUszUGZpQW1TcEI2WGR0WExNNThyMzc3bXJ3MWEvUDN2aW8vYkwwOVBxeTdwMGw1MzNYKzcwL1RuZjRwcW1kaXlPWXdRVHcvcDRJRU1GUlVWbHkrbDY4NlNFcEoxSkN0YkhidGU0clE5Wkh1WUZuMnpSTjQrM2hwWVdrQVJ6bkp6OHZUai9GOVVzM1pOWFZjNnhRS256MjUzS0QyTnhCWUFBQUNBODhzMFRjMTg1UU90K1d1RGF0VDBVN2ZlWGVUbDdhbjQyRVJ0M3h4Y250ZzZrSEpRejArY3F2U0RHUXBzMDF4WFhkZGZ1VWR6dFd0YnFHYSs4b0dpZDhmcXdTZkdPdlU5Ly9QdjlkM2NSZkx4OVZHUFBsMVVzM1pON1kzZXA2V0xWMmpUdW0yYS9zSGs4dVRRc2VaKytMWDJoRVhyNnVzSGxLK25sYmd2U2Y5KzlHVWRQWEpVN1R1MlZiUEFwdG9mbjZ4WC96M2pqRXZvMk8wT1RaazBYWWN6ajZocjc4N2F2eTlac1ZGeGVublNkTDAvNzAwMWJkNmt2TzJyejgxVVZtYVd1dmJzcE82OXUyamYzZ1J0M2JCRE1aRjc5ZEhYYjZ0R1RUOTE2Qm9rdTkydVRXdTJLdk5RbGdiZGVLVjhmTHpWTFBCLzEvYkZoMTlyMFRkTDFLQmhQUTI4cnAveWN2TzFlZTAyaGUzY3JkYy9lS2w4b1pWL2ltcVoyUElvTklOTlg1a0hEMlFZMVgxbHhOTjFNRFZkVXlaTlY5UG1UZFR1a3RieTlQSlVRdHgrUlVYRXlHcTE2c2tYSDJFcDkrUDh1V1NsZ3JlSEtUSThSdWtITS9UVVM0L0s5d0pJY3Y3ZGJIYTcwdE15VDZNbEFBQUFBSnk5WDc3L1hXdisycUQySGR2cXBUZWVkbHFvTEhuLy8xYkduUEh5QjBvL21LRjdIN2xUSSs2NHFYeDdac1poUGZ2SVpDMVp1RlM5K25aWGo5STZwanUzaE9pN3VZdDBVZE1BVGZ0Z3NocVcxbCtXcEIrL1hxeTVIMzJqV2RNKzFveFBwbGFJS1RweXI5NzdZcnJUQW1Telh2dFFSNDhjMWJqSHhqalZjL3Y5NTcvMDBZei9udEUxeDBiRjZjcHJyOUNyNzc0Z3E5VXEwelQxOXRUWld2M25ldjN4eTNLTm16aW12TzJRRVlNMTZJWUI4cXZoVjc3dG5kYysxTW8vMW1yRHFzMGFmTlBWdXVLcVMzWEZWWmNxSVc2L01nOWw2YzV4dHp1TlJ0dTVKVVNMdmxtaTloM2I2dVdaejVXdllMdzdORkxQUGpKRm44NmFwN2MrZnVXTXJzSGRWYnZpOFpLVWtCQ2FJT2x3OXBHY0MrWURlWnYycmZTdnUyNlJwNmRWV3pmczBNby8xaWd6NDdBR1h0ZGZNejk5OWJSWE9Qd255Yzh2ME5ZTk8rWHQ0NlZKa3llZWNEZ3FUaTd0UUlaeWN2TWxHWFpYeHdJQUFBRGd3bVNhcGhaOXMwUldxMVZQUEQvZUthbWwwcFhGSlNscWQ2eWlJbUxVcG4wckRSODkxS2xOL1liMWRPZTQyNlhTZ1E1bHlxYm1qWHRzakZOU1M2VXJBemR0M2tSUkVURktpS3U0QnRXd2tVT2NrbG94a1hzVkV4bW5sbTFiNk9iYmJuQnFlK093YTg5NHdTK3IxVU1QUG42UHJOYVNjVU9HWWVqbTIwdjYzUmVUNE5UMnBuOWQ3NVRVa3FSTCsvV1NKQ1hHSjUzVytjcnV4U09UN2k5UGFrbFNoeTVCdXFSemUwV0dSeXM3Sy91TXJzSGRWY3NSVzZVclBvUkt1aXBxejE1MTdOelcxZkZVV1oxNnRYWFArTkc2Wi94b1Y0ZmlObTY1L1VaV1F6a0h3a0tqUy85bEZrcUczeW1hQXdBQUFNQVpTMHBJMGVGRFdXcmZzVzJsVXdMTFJJYVhmRDdwZlVXUFNsZCs3dEtqcEtoOVhFeTgwekVXaTZWOEJOZXhMQmFMT25lN1JNbUpLWXFMaVZlTFZzMmM5aDlmeXpveVBFWXFUU2hWZHY3VzdRSzFKeXpxTks2NFJPT21BUldTZUFFWGxheVNucE9UVzZGOVhIUzhRbmRGYUg5OHNsS1REaWc1c1dRa1cyRkIwV21kTHpJOFdsYXJoOWF2MnF6MXF6WTc3Y3M1bWlOSlNrMUpxeERUaGF5NkpyWWthWmVrcTdac0R0SHcyNjVqcVhQZ0xKaW1xWTNyZHBSOVd5aUp4QllBQUFDQWN5N3owR0ZKVXVNbWpVN2FMdnZJVVVsU2d4T1U0cWxidjQ0a0tUYzNUNUprdDl1Vm01T25CZzNybFkrS09sNjkwcjd5U284NVZ2MEdkWjIrenpwOFJKSXFqUHdxWS9VOHN6UkpqUm9WUDJLVmpSQnpPQnpsMndyeUMvVG01UGUwYmVOT2VYbDVLckIxY3dVMGFhUjZEZXBxN2ZLTktpOEFkaEpsOTBLU2Z2anl4QXZkRnhXZVhwTHNRbEdkRTF2TEpEMjZiWE9vNTZHTXd5ZjhvUU53WW9jeXNyUmxVNGdNeVdZWXlwTkVJVGNBQUFBQTU1eTN0NWNrNmZDaHJKTzJLMXNjTGpQamNLWDdzekpMRWsrMWF0ZVNKSGw0ZU1qTDIwdEhzbzdLYnJmTHc4T2p3akdIUy9zcU84YkpjWU5rdkR3OXBXTVNiTWM3Y3ZqOFRPUDdidDVQMnJaeHAyNisvVWJkTTM2MHZMeEs0dGkxTmJRa3NYVWFQRHc4NU9YbEtjTmkwUTkveldVQVVLbHFXV09yUkdHVUtUT21xTEJZRzlidU9JMzJBSTYzWlZPd2JNVTJPVXd6U2FaUjZPcDRBQUIvbndsM1Q5Sk4vVWFwOEFMNnEyMUdlcWJ1SFRGQkx6enhxcXREQVFBY3AwV3JackphcllxSjNGdWVuS3BNbTZCV2txUWRXMElxM1I4ZXZFZVNkRW5uLzAwaGJCdlVTamFiVGNIYndpcTBkemdjQ2c4cE9TYW8wNm5MR0RWdDBjVHBQTWV5Mld4bk5BM3hUSVR1Q0pja2pSbzdvanlwSlVueGV4TXJiVitXdERLUEdmVWxTWUd0bTZ1d29GQjdvL2FkbHpqZFViVk5iT1Vlc21USU5MYVpwbW11WHJsRmRydmpOSTRDVU1adWQyamp1cDB5VGRPMFNOR0dZZHBjSFJNQTROd3pUVk1GK1FXdUR1TnZrWEV3UXhscGh4UzlPMVkyVzlYZjFpcWJzZ0lBT0R1K2ZyNGFjTzNseXM4cjBBZHZmdWIwaHhXSHcxR2VpT25TbzZOYXRHcW1xSWdZL2JUZ1Y2YytEcVFjMVB6UHZwUEZZdEhRRWRlVmJ4OXlhOG0vUDMxM25nNWxPQzh3OS8yOG41U1VrS0srQTNxclVXUC9VOGJabzA4WCtkWHcxYzR0SVZxMWJKMVRqSE0vK2tZSFV0S3FjQmRPckd5SzQ3RUY3ZyttcHVuSGJ4WlgycjZzUmxaWkRhNHlWMTNYWDVMMDhUdGZWQmgxbHBseFdHRzdkcC96Mkt1N2Fqc1ZNVDE5ZDA2TitsMjJHQlpqOVA2RVZLL0VoR1MxUEs0SUhJQVRTMDQ2b0lSOVNUSU13eTdERERjTW83bXJZd0lBbkZ2clYyM1daN1BtYXV3amQycGc2Uys2RjdLZ1R1MzB5dHZQcS81SjZxeWNqcVNFWkwzeDBydHExNkdOSmo3NzREbU5FUUQreWNaTkhLUFl5RGh0V2I5ZEQ5eittTHIyN0NSSmlvcUlVZk9XemZUQzlFa3lERU9USmsvVWZ4NmZxam16NTJ2Vm4rdlVOcWkxTWpNeUZSRVNxZnk4QWozNHhGaTFidCt5dk4vK1YvZFY2STRJTGYxbHVjYVBmbEk5TCswcUx4OHZ4VVhIS3lGdXZ5NXUwVVFUbm43Z3RHTDBxK0duY1JQSDZMM3BuK2p0cWJPMTlKZmxDbWpTU0xHUmNUcWFuYU4rVi9mVitwV2J6dm05R1hETjVkb2RHcVZYbm5sRFZ3eThURVdGUmRxK2FaZDZYdFpONjFaVVBGK1huaDIxWWRWbXpYcnRJL1crb3J0cTFxcXBzUS9mb1J1R1hhT05xN2NvUEhpUEhyN3pTWFh1M2xIMTZ0ZFJhdkpCaFd3UDAyMWpocXR6OXc3blBQN3FyTm9tdGlUSkxzYzJEOU42OUVqVzBRYVJFWHRKYkFGbllHOU1vakxTRDh1VWlpeW1naVd4eENRQVhHQVM5eVVwOHhTMVRDNDAzZnQwcVhJZm1ZZXlGTDgzVVcwdmFYMU9ZZ0lBbEtoVnU2YmUvT2dWL2ZqTlltMVl0VVhyVjI2U1gwMC9CYlp1b1J1SFgxdmVMckIxYzgyYU0xM2Z6L3RKT3pZSGErVWZhK1hqNTZOTzNUcG8rT2lobFNabUpqdzlUaDI2dE5mU1g1WnJ4NVlRMlcwMkJUUnBwSkZqUjJqNHFLR3FVZlAwMThtNmR1aEExYXhkVXo5OCtaTmlJK09VR0orc2JyMDY2OTVIN3RBdjMvMSt6dTdIc1c0Y1BsakZSY1g2L2VmbFd2dlhCalc2eUY4UFBIYVBHbDNrWDJsaWEvRFFnVXBPU05IYUZSdTFhdGw2WFgveklFbVMxV3JWbEpuUDZhZHZsbWpOOGczYXVuNjdmR3Y0cWxHQXYrNGNkN3R1R0hadEpXZS9zRlhyeE5iK3FQQ1F3RXU2cE9YbkZ6VFlzUzFjVncrK3ZMd2dIWUFUczluczJyazlRams1ZVRMa3lQRHhWSVNyWXdJQUFNQ0ptYVpKSVdoY0VHclU5Tk9ZQjBkcHpJT2pUdHJPdjFFRFRYaDYzQm4xUGZDNi9xYzlRbm4yVnpOT3VyL3ZnTjdxTzZCM2hlMFBQSDZQSG5qOEhxZHRBNjY1WEFPdXVkeHBXKzI2dGJWay9iZVY5dTN0N1ZWaG4yRVlHalpxcUlhTkdscWhmV1g5V0szV1NtTXA2My9VdmJkcTFMMjNudVFLL3ptcWRXSkxVckZwYW81aDZLMU5HM1pwZjJLcTJyUnQ0ZXFZZ0dvdjdXQ0dWaTB2eWZxYmR1TWppN2RCa1RvQXVJQnNXcnRWMDU1L3Uvejd0NmZPMXR0VFo4dlQwNnBGcStaWGFQL2JvbVZhc25DWjBsTFRWSzlCUFEwWk1WZ2o3cmlwUXJ2TWpNUDZaczRQMnJaaGw3S1BaTXUvc2I4R1hUOUF0OTUxOHltbi9tVm5aZXZPb1ErcWZZYzJlbjMyWkgwN2Q1RldMMXV2ekl4TStRYzAxRFZEcnRLdGQ5NWNZVFVybTgybVpZdFhhTlhTZFVxTVQ1TGRabGZqcGdFYU1PaHkzVEpxaUh4S2wwd3ZpKytlWVEvcmtzN3Q5ZVpITDVkdm4zRDNKQ1h1UzlMQ0ZWOXErVytyOU91UHkzUXdKVTBOL092cmxwRkROTFMwTmt2TzBWeU52dUgrOHVQKytuV1YvdnAxbFNUcHJVK21LcWhqV3prY0RpMy9iYldXL3JKY0tVa0g1SEE0MUxSWkU0MTk1STd5S1RWQVZheGZ0Vmx2dkRoTHQ5NTVzN3IyN0tUUDNwdW5wSVFVUGZmYS82bnZnRDdLenNyV0g3K3MwT2ExMjNRZ05VMUZCWVZxMmFhRlJvNGRvZDZYOXlqdjU5aG43dFYzWDlCWG4zNm45U3MzNldoMmpscTBhbjdDbjltUTdXSDYvc3VmRlJPNVY1TFVzV3VReGswY28ra3Z6Vko4YktJVy9QRmYxYXhWbzd4OVlXR1JmbDd3cTFZdVc2ZTAxRFRWcWxOTGZhN29vYnZHalZUZCtuWCtwcnNHQUNkV2JZdkhsOGsxQ3orUnpQMUhzbzdxdTY5L1BZMGpBSHcxNXlkbEhjNldLVWRpamxFdzI5WHhBQURPcmNaTkFqUmt4R0MxTFYxWnFsdnZ6aG95WXJCdUhENjRRdHV2UHYxVzM4eFpxRlp0VzZoTHowNUtPNUN1THo3OFdyLy85S2RUdTlUa2cvcS8rNS9Uc3NVckZkaW11UWJmTkVqZTNsNmEvL24zbXZuSzZiK1ZtS2FwYWMvUDFKOUxWcXBkaHpicWNXazNIYzQ4b3E4Ky9VNGZ2UG1aVTl2aTRtSk5tVFJkSDcvOWhUTFNEdW15QWIzVmIxQmY1ZWNWYVA3bjMrdUZ4NmFxb09EMEYvVXR1OWFXYlVxdTlVQkttajU1NXd1dCtHT05WRnE0ZDhpSXdicXNmeTlKVXJQQXBob3lZckNHakJpc2VxVWYwTitiL29uZWYrTlRGUllXYWVCMS9YWFpnTjdLemNrOTRhcFZ3Tm5LekRpczExOTRXNEd0bSt1YUlWZkpyMGJKTktxdlB2MU9DK1lzVkkxYWZobzR1Sjh1RzlCYmU2UGpOZlhadHhRWkhsMmhIN3Zkb1NtVHBtdjc1bUIxN2QxWkxWbzFWMnhVbkY2ZU5GM0ppU2xPYlZjdVhhc1gvMithZG9kR3FXTzNTOVQzeWo1S1RrelY4eE9uS2ljN3QwTGZSVVhGbXZ6a05NMy8vSHQ1KzNqcHVwc0hxWG5MaTdWczhVbzk4OGhrNWVhd0FBTUExNnZ1STdhVUVSVjF0R2I3THEvTE1ONy9ZOGthajlGMzM2eFdyYW0xQlp4STNONzlXdkx6U3BtbTdIS1lzektpbzQ1ZTNLMmJxOE1DQUp4RExkdTAwUGduNzlNM2N4WXFKakpPVjE4LzRJUlRNN1p2Q3RiN2M5OVUvWWIxSkVsTGYxbWgyVzk5cGo5K1h1NlVDSnY1eWdmS1BKU2xaMTUrVFAwSGxVeTNzTmxzZXUyNUdWcS9jcE1HRHgxNFd2V3RvdmZzVlplZW5mVHhOKytVMXp0SlRrelJzeE9tYVBsdnEzWGR6WU1VMUxGa09mWUZjeFlxWkh1NCtnN29yVWxUSGl0Zi9yeTR1Rmh2dlBpdXRxemZydS9uTGRLWWgwYWYxbjBKM2hhbTJWL09LQjlGVW5hdFN4WXUxYUFicnBTUGo3ZkdQM21mUW5kR2FQTzY3UXJxMUU3am43eXYvUGlzekNOYThmc2FOVzdTU0xQbXZDNVB6NUo0SEE2SGNySnpUaXNHNEhTdFhiNVJqejMza0s2K2ZvRFQ5bzdkTHRHdGQ5MnN4azBDeXJjdC8yMjEzbjM5WS8zKzAxOEs2dFRPcVgxc1ZKeXV2UFlLdmZydUM3SmFyVEpOVTI5UG5hM1ZmNjdYSDc4czE3aUpZeVJKaHc5bDZjTVovNVdYdDVlbXZmK2kybDNTUmlwOXp0OTcvUk9uMWVIS2ZQdkZRa1dFUkdySWlNRjY4SW14c2xoS3hrVjgvK1ZQK3VyVDc3VG9tOFc2K3hUVHpRRGdmS3YySTdZa3lXWWFpdzJaT3lWcHpzZmZxK2lZWlVNQi9FOWhZWkcrbnZ0THlUZUd3bXgyeHhKWHh3UUFjSzE3eG84cVQycEowalZEcnBTdm40OFM0dmJMYnJkTGtxSjJ4eW9xSWthWDllOVZudFJTYVgyUFcyNGZJa25hc243N2FaM1BZckhvaWVmSE94WHhiZHE4aVVhTUxwbjZXTGJTbE0xbTAyK0wvcFIzYWJLcExLa2xTWjZlbm5yd2lYdms0ZUdoWlV0V252NjFQalRhYVdyVU5VT3VWSTJhZnRvWGt5Q0g0OVN6OG0ybDk4UGhNR1dhenRkVXR1dzZjSzQwYXR5dzBvVDBWWVA3T1NXMUpLbFB2NTZTcE1UNHBBcnRyVllQUGZqNFBlWFRoUTNEME0yMzN5QkoyaGVUVU41dTlaL3JWVmhRcU90dkhsU2UxRkxwY3o3K3lYdmw2ZWs4NXFIc0dhMVRyN2J1bjNoM2VWSkxrb2FOR2lxTHhhTE42MDd2ZFFFQXpxZHFQMkpMa3BLaVF3NEV0dSsyMEREVUxXVFhIcy9nWFh2VTU3S3VyZzRMcUhiMmhNZHE1L2J3a3RGYU1oY243WTNZNStxWUFBQ3VGZFRSZVhTSDFXcFZ3MFlOdEQ4K1dRWDVoYXBSMDY5OGVsTitmb0crL05TNWdPM1JJeVVqbFE2a3BKM1crUm8zRFpCL1FNTUsyOXQxS1BrZ25iTC9nRlM2b21OZWJyNDZkYnZFS2ZGV3BsRmpmd1UwYWFTVS9hbEtUenNrLzBZTlRubnU0MWM1dEZxdDhnOW9xUGk5aWNyUEt6amxpbGtOL2V1cmMvY09DdHUxVzQvZis2eHV2ZU5tOWIrR3hZdHdmZ1IxYW5mQ1l2SHBCek1VdkMxTWNUSHhTazArcU5Ua2c1S2t3a3FtNWpadUdsQWg4UnB3VVNOSlVrN08vNllYUmtYRVNKSjZYOUZEeC9PcjRhZkdUUU8wUHo2NWZGdGlYTWt6ZWxHOU9scnd4WThWanZIMDhqenQxd1VBT0ovY0lyRWx5VjVzbUQ5N1NZOGVQcHpkYlBHaTVlclVwWjM4L0h4ZEhSZFFiUlFWRmV2WHhhdVVucFlwU1ZsRkRzY0NTWFpYeHdVQWNDMi9TcEk1M3Q0bEJkbk4wbUZKMlVlT1NwSkN0b2NyWkh0NHBmMmM3b2o1T2ljWTJWUldCTjVtczBtU2pwYWVzK0ZKRWxiMUc5UlZ5djVVNWVmbW45YTVmV3RVL04yd0xDbGxIanNFNnlUKzgvb2t6ZnQ0Z2Y3NmRhWGVmZjFqZmZIUjE3cnRybHQweThnaHJGaUhjNnBlZzdxVmJwLy8rZmY2NGN1ZlpacW1tZ1UyMVVWTkc2dFgzKzVhdkQ5VmxmMFkxNmhSeVROZStyd2RPMUl4Ni9BUjZTVFBuSWZWZVdHSG85a2x6MmhxMGdIOThPWFBaM0pwQVBDM2NwZkVscElqUTZLYkIzVisxU0tQRHplczNlSHg1eC9yTmV6V2ExMGRGbEJ0TEYrMlFTdVdiWkJweW00NnpDa3AwV0dScm80SkFPQWVmSDE5SkVuM1BuSm5wYXNsbm9uaW91Skt0NmVuWlVpUzZ0WXJtU3JvVS9vSHlzeU13eWZzNjNCbXlRZnhZMWRvTzk5cTFQVFRJNVB1MXgzMy9VdkxscXpVejkvK3F2OStNRjk1ZVFXNjQ3NS8vVzF4NE1KWFdhSjA1NVlRZlRkM2tUcDM3NkJuWG42OGZHcXR6V2JUNHU5L3I5TDVQRXFuS3VZY3JWZ2tYcEt5RDJjN2ZlOWQrcnJRcTI4M1RYN3IzMVU2TndDY1QyNVJZNnRNWW1UWUY2WWMzeFVYMi9UeCsxOHJMQ1RLMVNFQjFjS2VpTDE2ZitZOEZSZmJKTk5jbEJCdC9jVFZNUUVBenIreWo4VU8rNm5yUjUxTVlPdm1rcVR3NEQxVmppa3BNVVVGK1FVVnRwZlY0bW5mc1dSS1lvdFd6ZVRsNWFtWXlMMDZjdHdIYXBWT3hUcVlrcWFBaS93cm5hcFlGV1VKaFpQVjNhcGJ2NDVHM2pOY016NlpLa2xhV2JxeUluQStoZXdvR1RGNTAyMDNPTldMaTQrdCtxcWNGemR2SWtrS3NSUThZd0FBSUFCSlJFRlUzN1c3d3I2VXBBUEtQSlRsdEsxNVlGTlpMQmJGUk1hcGtCckhBS294dDBwc1NTcTJGOXNuUzRvOW1wMXJUbnY1UTZVa0h6enRvZVhBaGNZMFRhVWR5TkJiMHo1VmRuYU9hWnBtbk0xd1RKVjJWUDduY2dEQUJhVjIzVnFTcEpTazFDcjEwN1ZYSjlWdlVFL2JOdTdVNmovWE8rMHpUVlByVm13ODdiNEs4Z3YweWF5NTVWTU9WWm93Vy92WFJ2blY4RlgvcS90S3BWTVRyeGt5VVBsNUJmcHd4dWNxTGk1MjZ1T2ptWE5rczlsMHk4Z2hWYnEyeXBSTmwweE9kTDV2Unc1bkt5a2gyV21iYituSXNyTFJMc0Q1WkMwdDRCNGYrNytpNzRVRmhab3plMzZWKys1MzlXV1NwQisvV1ZKZXMwdVNjblB5OVA3MGluOFQ5YXZocDB2NzlkU1J3OW1hODhGOHAyZGFrbUlqNDVTU2RLREtjUUZBVmJuZE8zVFMzb2g5emR0M2VjNWlXRDVQU2p4UVovYXNyL1Rrcy9lcndUbitTeDdnRG81bTUyajJ1L01WRzUwZ3lTaVFIQzhrUllaVi9ETWNBT0NDMUxsN1J4bUdvWjhXL0tyMGc0ZFVrRitnNTZjOWRjYjllSHA2NnRGbkg5QzA1OS9XekZjKzBHK0wvbFJnNitheTJXeUtDTjZqMU9TRFRxc2xuc3hGRnpkVzhMWXdUYmo3YVFWMWFxdnNyR3p0M0JJcTB6VDF5S1NIbllwY2ozMTR0S0ozeDJyam1xMTY0UGJIMWJWWEp4VVdGQ2t5TEVxSE1nNnIzOVY5TmZUVzY4NzRlazZsU2JQR2F0aW9nU0xEb3pWbDBuVFZybE5MdzBZT2tjWERvc2ZHUHF2T1BUcXFaZXZtS2l3czByYU5PeVZKdzBhZCt3UWJjTHdycnJ4VVA4NWZyQVZmL0tpNG1IalZybHRid2R2Q3lrYzZWa1huN2gwMDhQcitXclYwblNiZTg0eDZYOTVEaGxHU2VHN1dvcWxhdEdxbWhMajlUbE1rSDNqOEhrVkZ4T3Izbi83VXJtMmg2dENsdmJ5OHZCUVh2VTlSdTJQMTJuc3Zxc25GamFzY0d3QlVoYnVOMkpJa2UyS1ViYkVjNW5UVE5MVit6WGE5OU85M2xKMmQ0K3E0Z0wvVmtheWpldUhadDdWNnhXWTVIQTQ1Wkw0U0gybjdrWUx4QVBEUDBiemx4WnI0N0lOcTRGOWY2MWR1VXZyQlEyZmRWKy9MZTJqNmgxUFUrL0llU2twTTBjby8xaWdpZUk5YXRRM1VHeDlPT2UxK2F0ZXVxZW16SjZ0Wmk2YmF1SHFySWtJaTFhbDdCMDJkOVI5ZGVlMFZUbTE5L1h3MWZmWmszZlhBU05XbzZhZjFLelpweCtaZ05ReG9xSW5QUHFoblhuN3N2QlJzdDFxdGVuYnFFMnJUdnBYQ2RrWW9QSGlQdkx3OTFjQy92Z2JkZUtWU2t3N285NS8rMUpiMTI5V2lWVE85UFBNNTNYRExOZWM4RHVCNHJkb0Y2b1hwazlTbWZVdnQyaGFtN1J0M3FmK2d2dnEvRng0NUovMC8vdHg0alhsb2xPbzNxS3ZOYTdkcVQxaTBCbDdYWHkrKytVejUxRnhQTDgveTl2NEJEVFh6ODlkMC9jMkRWRlJRcURWL2J0RFdEVHZrN2VPdFNaTW5xbVBYb0hNU0Z3QlVoZHVOMkNxeHV5ZytXdE1EZzdyV3NkbnNUNFRzaXZSNSt2SHBtdkxhWTJyYzJGK0doUlZyY09FeVRWTUhEMlRvdGNrZmF0ZU9DTWswQysweTMwNk1ESjN1NnRnQUFIKy9hNGNPMUxWREIxYllQdnVyR1NjODVwMy9UcXQwZS9zT2JmVFNtODlVT2FhQWl4cnBoZW1UVHF1dHQ0KzNSdDR6WENQdkdYN0t0dlViMXRPUzlkOVcySDZ5YTUzeDZhdVZiZy9xMkxiUysvRDRjK05QR1FkUUZmMEdYcVorbGZ3Y2wrblZ0N3Q2OWUxZVlmdnhQL3UxNjlhdTlIbFE2V3FnbGUzejhQRFFiWGNQMDIxM0QzUGFicHFtRHFWbnFrWk5QM2tkazlpU3BJYis5VFhobVFkT2VWMEE0Q3J1T0dLclhGRjIrbFJKYjVxbThuZUhSZXZGWjk3VzB0L1hPdFZvQUM0a3hjWEZXdmI3T3IzNDdEc0szcmxia29wTkdXL24yUEpJYWdFQUFPQ3NoTzZNVUY1dXZvSTZ0WE4xS0FCd3h0eDB4RmFKbEpTVVBQL2l1bS81MWZQYTc1RDVmdVNlT0o5WmI4N1JoalhiZGZmOXc5VzJYVXRaR0wyRkM0QnBtdG9iazZnNW4zNnY3VnZEbFplYkwxUEtjNWptLytVZkt2NG1NejJXdWJnQUFBQTRJWnZOcG5Vck5xbi9vTDZ5SHJNWXdzSFVOSDA0NDcrU3BCdUhYK3ZDQ0FIZzdMaDFZa3VTMHROMzV5aGRud2UyNlJKdVdvMy81dVRrQmExZXVjV3lZZTBPWFhGVkw0MjhZNGlhdDJnaUgxOXZlWHQ3dVRwYzRMUVZGaGFwSUw5UWlZa3ArdkhicFZxOWNyTnN4WGFaSmN1QVJ0bHNqdkZKc1dHc1BRNEFBSUJUc3RzZGVudnFiTTJaUFY4ZHV3U3BWdTJhU2s4N3BOQWQ0U291dHVtbWYxMnZQbGYwZEhXWUFIREczRDZ4VlNZK05uUnp5L1pkUnNnd0hwQjBTN0hOMW1iMThzM2FzR2E3V3JadXBsYXRtNnRGWUJNMTlLOG52eHErOHZYMUtWOU9GNmdPYkRhYjh2TUtsWmVicjBNWmh4VWZuNno0dVAzYUc3dGZ4VVhsMDJ0alpSaS9Pb3FMUDB1S2pXRDFRd0FBQUp3V1QwK3I3cDk0dHphczJxTHdrRDNLUFpxbkdyWDgxS1ZuSjExMzg5WHFPNkNQcTBNRWdMTnlRV1YyOWtXRlJxbE5tLzgwc2ZoKzdpWExEYkxvM3VKaVcrZm95SDJLanR3bnd6RGs0K010cTlWREhsWVBXYzdES2p2QTJYS1lwdXcydTJ3MnV3b0xDK1Z3bU9YN1ROUGNiWnJHM0dJNUZxZlk4K0lWRzF2bzBtQUJBRGpPeVFwWkEzQTlpOFdpWVNPSGFOaklJYTRPQlFET3FRc3FzU1ZKaW8wdFRKRWlWZkwxenNYdE92U3hHcDYzbW9hdXNKaG1pL3o4ZkUrWmhvZHBtQmJKY092aStialFtS1poR25ZWnBsMm1pazBaKzAzVHNVR0d1U2doTW15VHE2TURBQUFBQUtDNnVmQVNXOGRKaXQ2OVZkSldTYW9iMksxdVRVdWh2NGZGcUdsNkdINFd3OVB6MUQwQWZ3K0hhU3MyUEt4NTlvS2luS00yYThhUnhMRERybzdwUWxGY2JGTk1WTHlyd3dEYzFyNjRKQlVWRmJrNkRMZGl0OXQ1M2NFWmk0bUtWM0d4emRWaHVBMjczYTdZNkFSNWVmRXJQVTRmenhudlVUZzcxZm5adWVBVFc4ZktpZy9PeXBLeVhCMEhnTDlYenRFOHpmMThvVHl0LzZpWFBPQ2NzZG5zeXNuSmRYVVlicVdnb0pEWEhaeXhZcHROT1VmelhCMkcyeWdvS05UOHVUL0xpN3E1T0FNOFo3eEg0ZXhVNTJlSG4yUUFGNndpMDVIcVpSaXBEdFAweWM3bVF6bFFaYVo1MEc1VGtxdkRxTTcrOTdvalhuZHc5a3p6WUpGcHBybzZqT3JLWVpocEZwVThaMGVQOHB6aExQMERuelBlbzNCT1ZNTm5oOFFXZ0F0V1NsUm9UUE0ySGUreVdEMGJ1VG9XNEVKZ044eU0vWHREV1pIMUpIamR3YmxnTjh5TWxNalFHRmZIVVYwbHhvVEY4NXlocXY2Snp4bnZVVGdYcXVPelEySUx3SVhNa1JnYnNWc1NIOFFCL0YxNDNRSE9QNTR6NE96dzdPQ0N4S3FBQUFBQUFBQUFjRXNrdGdBQUFBQUFBT0NXU0d3QkFBQUFBQURBTFpIWUFnQUFBQUFBZ0ZzaXNRVUFBQUFBQUFDM1JHSUxBQUFBQUFBQWJvbkVGZ0FBQUFBQUFOd1NpUzBBQUFBQUFBQzRKUkpiQUFBQUFBQUFjRXNrdGdBQUFBQUFBT0NXU0d3QkFBQUFBQURBTFpIWUFnQUFBQUFBZ0ZzaXNRVUFBQUFBQUFDM1JHSUxBQUFBQUFBQWJvbkVGZ0FBQUFBQUFOd1NpUzBBQUFBQUFBQzRKUkpiQUFBQUFBQUFjRXRXVndjQUFPZFRrOWFkbW5sNVdsdTdPZzdnUWxCWVdMZ3ZkZCtlQkZmSEFRQUFBSlFoc1FYZ2doVVkyQzFRbnVZWE1zd2dWOGNDWEFpOGZid1NMMjdkOGM2a3ZSR3hybzRGQUFBQUVJa3RBQmMwSHdYS1VKREZNQnI3K0hqTHc4UEQxUkVCYnNsdWQ2aWdvRkFPMC9TeFdqM2FTQ0t4QlFBQWdHcUJ4QmFBQzE3TldqVTBkdHkvMUxaOW9LdERBZHpTdnJna3pmdDhvUTRkT3VMcVVBQUFBQUFuSkxZQVhQQThQYTFxMno1UVBYcDFkSFVvZ0Z2eTh2S1VsNWVYcThNQUFBQUFLbUJWUkFBQUFBQUFBTGdsRWxzQUFBQUFBQUJ3U3lTMkFBQUFBQUFBNEpaSWJBRUFBQUFBQU1BdGtkZ0NBQUFBQUFDQVd5S3hCUUFBQUFBQUFMZEVZZ3NBQUFBQUFBQnVpY1FXQUFBQUFBQUEzQktKTFFBQUFBQUFBTGdsRWxzQUFBQUFBQUJ3U3lTMkFBQUFBQUFBNEpaSWJBRUFBQUFBQU1BdGtkZ0NBQUFBQUFDQVd5S3hCUUFBQUFBQUFMZEVZZ3NBQUFBQUFBQnVpY1FXQUFBQUFBQUEzQktKTFFBQUFBQUFBTGdsRWxzQWdITm05cHVmNmFaK294UzhMZXlzKzhqT3l0Wk4vVVpwMG9Ndm5OUFlKQ2t6NDdCdTZqZEt6enc4K1p6M0RRQUFBT0R2WjNWMUFBQ0E2bTNubGhDdFdyWk91ME9qbEhYNGlEdzhMS3BicjQ0Q1d6Zlg1VmRkcXFzRzkzTjFpQUFBQUFEK29VaHNBUUFxbFoyVnJSbXZmS0JkVzBNbFNmNEJEZFUycUpWc05yc09wcVpwMDlwdDJyazFsTVFXQUFBQUFKY2hzUVVBcUNBM0owL1BUcGlpcElRVWRlblpVZmMvZXJkYXRRMTBhck0vUGxrci9sampzaGdCQUFBQWdNUVdBS0NDMlc5OXBxU0VGQTI0NW5JOStlSUVlWGg0VkdqVExMQ3B4ajU4aDB2aUF3QUFBQUNSMkFJQUhHOWZiSUxXcmRpa2VnM3E2ckYvUDFScFV1dE0yV3cyTFZ1OFFxdVdybE5pZkpMc05yc2FOdzNRZ0VHWDY1WlJRK1RqNDEzcGNjWEZ4ZnAyN2lLdFhyWmVtUm1aOGc5b3FHdUdYS1ZiNzd6WkthN3NyR3o5OGNzS2JWNjdUUWRTMDFSVVVLaVdiVnBvNU5nUjZuMTVqeXJIRHdBQUFLQjZZbFZFQUlDVFRXdTNTWkt1R1hLVnZFK1FjRG9UeGNYRm1qSnB1ajUrK3d0bHBCM1NaUU42cTkrZ3ZzclBLOUQ4ejcvWEM0OU5WVUZCWVlYalROUFV0T2RuNnM4bEs5V3VReHQxNzlOVm1ZZXk5TlduMytuOU56NTFhdnZWcDk5cHdaeUZxbEhMVHdNSDk5TmxBM3ByYjNTOHBqNzdsaUxEbzZ0OERRQUFBQUNxSjBac0FRQ2N4RWJHU1pLQ09yWTdKLzB0bUxOUUlkdkQxWGRBYjAyYThwaTh2RHlsMG9UWEd5KytxeTNydCt2N2VZczA1cUhSVHNkRjc5bXJMajA3NmVOdjNsR05tbjZTcE1SOVNmcjNveTlyeGU5ck5Iam9RSFhvRWlSSjZ0anRFdDE2MTgxcTNDU2cvUGpsdjYzV3U2OS9yTjkvK2t0Qm5jN050UUFBQUFDb1hoaXhCUUJ3a24za3FDU3BkdDFhRmZaTkhQdU1idW8zeXVscjI0YWRKK3pMWnJQcHQwVi95dHZIVytPZnZLODhxU1ZKbnA2ZWV2Q0plK1RoNGFGbFMxWldPTlppc2VpSjU4ZVhKN1VrcVhuTGl6VnM1STJTcEEycnQ1WnZ2MnB3UDZla2xpVDE2ZGRUa3BRWW4zU0dkd0FBQUFDQXUyREVGZ0RBaWJlUGx5UXBQemUvd3I0T25ZTlV2MEU5U1ZKQzNINGRTczg4YVYrSis1S1VsNXV2VHQwdVVmMkc5U3JzYjlUWVh3Rk5HaWxsZjZyUzB3N0p2MUdEOG4yTm13YklQNkJoaFdNdTZkeGVrcFNTbE9xMFBmMWdob0szaFNrdUpsNnB5UWVWbW54UWtsUll5VFJIQUFBQUFCY0dFbHNBQUNjQkZ6V1NGS0g0dllucTNxZUwwNzZIbjdxdi9OL3ZUZjlFZi8yNjZxUjlIUzBkL2RYd21JVFY4ZW8zcUt1VS9ha1ZFbWwxNnRhdXRMMnZyNDhreVc2emwyK2IvL24zK3VITG4yV2FwcG9GTnRWRlRSdXJWOS91V3J3L1ZhWjUwaEFCQUFBQXVERVNXd0FBSjkxNmRkWmZ2NjdTNnIvV2Evam9vVlhxeThmUFY1S1VtWEg0aEcwT1p4NlJKTldzVmNOcGUzRlJjYVh0MDlNeXBHTVNYenUzaE9pN3VZdlV1WHNIUGZQeTQ2cGJ2NDVVT2cxeThmZS9WeWwrQUFBQUFOVWJOYllBQUU3Nlh0bGJEUnMxVUZ4MHZINys5dGNxOWRXaVZUTjVlWGtxSm5Ldmpoek9yckEvL1dDR0RxYWtLZUFpL3dwVEZaTVNVMVNRWDFEaG1NM3J0a3VTMm5kc0swa0syUkV1U2JycHRodktrMXFTRkIrYldLWFlBUUFBQUZSL0pMWUFBRTQ4UFQzMStIUGpaYkZZOU44UDV1dXpkK2NwcTNSVVZabnNJMGVWZmpEamxIMzUrSGpybWlFRGxaOVhvQTluZks3aTR2K053aXJJTDlCSE0rZklaclBwbHBGREtoeGJrRitnVDJiTmxjMW1LOThXSHJ4SGEvL2FLRjgvSHcwWTFGZVNaUFVzR1h3Y0g1dFEzcTZ3b0ZCelpzOC95enNBQUFBQXdGMHdGUkZBdGRLaFE0Zm1rclI3OTI2RzI3aFF0OTZkOWZ5MEp6WHpsUSswK0ljL3RHVGhValVMYktwYXRXc3ErOGhScFNZZGtNMW1sNGVIaC94cStwNjByN0VQajFiMDdsaHRYTE5WRDl6K3VMcjI2cVRDZ2lKRmhrWHBVTVpoOWJ1NnI0YmVlbDJGNHk2NnVMRjJiUTNWaEx1ZlZsQ250c3JPeXRiT0xhRXlUVk5QUFAyd2FwZE9SYnppeWt2MTQvekZXdkRGajRxTGlWZnR1clVWdkMxTTdUdTJPVy8zQndBQUFFRDFRR0lMUUxYaTZlbDVtWWVIeDl6dTNic0htNmI1azJFWTYrMTIrLzdRME5BRGtteW4wUVhPa1V2NzlkSm4zNzJuWHhjdDAvYU51NVNhZkVESmlhbnlxK21uZGgzYXFHdXZ6aHAwdzREU1l2TW41dXZucSttekordm43MzdYMnVVYnRIN0ZKbGs4UE5TaVZUUGRjZjl0dW5ib1FCbUdVZUc0MnJWcjZxbkpFL1hadS9PMGNmVldHWWJVcVhzSDNUNW1tTHIyN0ZUZXJsVzdRTDB3ZlpLKytlOFAyclV0VERWcStHbmc5ZjExNTdqYnRHN0Zwdk55YndBQUFBQlVEeFUvU1FDNDRIVHIxcTJieFdKWklDbkk0WEFNRHc0Ty90blZNWjFJMTY1ZGI3ZFlMRjhhaHVGdG1xWnBHRWFtYVpyaGhtRnNzOXZ0R3dzTEM5ZEdSa1llT3AyK0FvTzZYU1hEWE5DZ1FkM0dVNlk5b1I2OU9wNy9Dd0F1UU9HaDBacnkvTHRLVFUzUGtzTXhPajRxZEttclk1S2s3dDI3SnhxRzBjdzB6WTY3ZHUzYTdlcDRBQUFBOFBlanhoYUE2c2lRSktOa0dFOER3ekN1TkUzelNZdkZzc0RQenkrdWUvZnVDN3QyN1RyWTFVRUNBQUFBQUZ5THFZZ0FxaVBUTk0zanQxa2tlVXZ5Tmd6alZnOFBqMXU3ZCsrZUpHbVJwS1dtYWNaNmVIZ2s3OWl4STg4MUlRTUFBQUFBL200a3RvQi9HTU13dXZmbzBhUGdmUFh2Y0RnaWc0T0Q0ODlWZjJXMWw0NU5kSlg5MnpDTWl5VTlKdWtCU2RFT2h5TzRlL2Z1WVE2SFkybElTQWpUa29CenpwUzNoOXIxNk5IRDFZRklKYThGUHE2T0FRQUFBSzVGWWd2NDUzbktOTTNpODlXNVlSalJuVHAxdWlNOFBIenZPZTYzd3JaamtsMitobUYwTlUyemk2UWlpOFh5ZExkdTNmWVUyclF0MzM0dW93RCsyUXpUTUh5OGpUdE0wMnp2NmxoSzFYWjFBQUFBQUhBdEVsdkFQMEJoWWVGQlgxL2ZzUE01dXNFd0RCL1ROQnNaaHRIY2FyVTJrM1JXaVMzRE1Dck1RVHdkeHlTNTdJWmhISmFVNlRBZGhXZlRGNEFUTTAzWkRJdHgza1o5bnFFQ2g4T1JGeHdjSE92cVFBQUFBT0FhSkxhQWY0QTllL1ljNk5hdDJ6TU9oNlB4K1RxSHhXTHBZYkZZcHB1bTZTV3BUNDhlUGM0cWllWndPTHBWdHJERk1kTVB5N2NkTTAyeFNGSzRhWnByVGRNTXRWZ3NXM2J0MmhVVkdOU3R2d3h6WEJVdUM4QXhIS1pwNWhjN3Z2UTFIYUd1anFXVUtTbExVcEdyQXdFQUFJQnJrTmdDL2huTTBycFg1NnoyMWZHNmRldm1ZNXFtWFZKZHd6QmVORTNUZGpiOUdJYmhLY2xxR0laTTAxUWxSZVNQVFdpbFNacHZ0OXUvejh2TGk1T1VIUnNieXlndDREd3hMSWFLN1VaaXpPN1F6YTZPQlFBQUFGQmxveUlBNEN3bFM0bzNEQ1BOTUl3Y3d6QUt6dVpMVXJHT0c2RlYrbVV6RENORFVwVEQ0WmhydDl1djM3VnJWOEN1WGJ1ZUNnME4zUkliRzV0T1Vzdjl6SDd6TTkzVWI1U0N0NFdWYjl1K2FaZEdYbmV2RnN4WjZMSzRxa01NQUFBQUFFNk5FVnNBem9uZzRPQzlYYnAwR1NXcFhsWDZzVnF0ZzB6VG5GdzZjcXRzVk5abTB6VFhHWWF4S3pjM055UTZPanJqbkFXT2FpY3VKbDU1dWZtS2pJajVXODZYbDVzbnZ4cCtMbzBCQUFBQXdOa2hzUVhnWEhHRWhvWkdWYldUcmwyN052Znc4TEE1SEk0TnBtbCthWnJtNnJ5OHZFT3hzYkU1a2h6bkpsUlVaOE5HRGRYRkxacXFRK2Z6dS9CZVVrS3kzbmpwWGJYcjBFWVRuMzNRSlRFQUFBQUFxQm9TV3dDcWxhS2lvblZlWGw1dFEwSkNrbDBkQzF6RHk4dFRsMS9aNTd5ZkovTlFsdUwzSnFydEphMWRGZ01BQUFDQXFpR3hCYUJhMmJOblQ2cXJZL2luY1RnY3NsZ291UWdBQUFEQS9aRFlBb0JxWXYycXpYcmp4Vm02OWM2YmRkM05nL1RGN1BrSzNSa2htODJ1TGowNjZxSC9HNnVBaXhwVk9HNzdwbDFhc25DcFlpTGpsSiticjNvTjZxcm5wVjExKzlnUjhtL1V3S250aExzbktYRmZrcjVkT2tlZnZUZFBHMWR2VVVDVFJucC83cHY2K08wNSttM1JuNW95NDkvS3p5L1FkL01XS1dYL0FRVmM1Szg3eDkydUs2NjZWSWNQWmVtTEQ3L1c5czNCS2l3b1ZGQ250bnJ3OGJGcTBhcVowM2xDZG9UcnR4K1hhVjlzZ2c2bFo2cFc3VnJxMDYrbnhqNThoMnJVOU5QSnJGMitVVzlOZVUrM2pSbW1NUStPa2lTTnYrTkpKU2VtblBDWS83eitsQzdyMzF2RnhjVmF1M3lqVnZ5K1JzbUpLY28rY2xUK2pmMTF3eTNYYU5pb0lUSU1RemxIY3pYNmh2dkxqLzNyMTFYNjY5ZFZrcVMzUHBtcW9JNXRLNDJoS3ZkNzRZb3Z0ZnkzVmZyMXgyVTZtSkttQnY3MWRjdklJUnA2NjNVbnZSY0FBQUFBVG83RUZnQlVNNWtaaHpYcG9SZlV0RmtUOWJtaXA4S0Q5MmpieHAxS1NUcWc5K2U5SVU5UHovSzI4ei8vWHQvTlhTUWZYeC8xNk5ORk5XdlgxTjdvZlZxNmVJVTJyZHVtNlI5TTFzVXRtbFk0eDl3UHY5YWVzR2hkZmYwQWxTNUFXVzdkeWszYXNtNjd1dmZwb3RwMWFpdDBSN2plZUhHV1hwait0RDUvYjU1a0dPclZ0NXRpOXV4VjZJNEl2ZlIvcittVGIyZkp4OWVuUFA0WEhuOVYvZ0VOMWJsSEIvbjUrU3AwWjRTVy9ySmNhUWZTOWZMTTU4NzRuZ3djM0UrSE03T2N0c1hGSkdoUFdKUTZkKytnUy92MWtpUnRXck5OczE3N1NLM2FCZXJTL3IxbE9oemF1SGFyNXN5ZUw3dmRybi9kZFl1c25sWU5HVEZZaDlJenRYbmRkalVMYktvdVBUcEtrdXJWcjNQU09NNzJmbi8xNmJkYXRXeWR1dmJzcElDTEdtbkg1bUI5OHM0WDh2WHowYUFicmp6ait3RUFBQUNnQklrdEFLaG1WaTFicC9GUDNxc2hJMHBHOCtUbTVPbXBCMTlRY21LS2RtME5WWjhyZWtxU2RtNEowWGR6RittaXBnR2E5c0ZrTmZTdlg5N0hqMTh2MXR5UHZ0R3NhUjlyeGlkVEs1d2pPbkt2M3Z0aXVyeDl2Q3ZzMjdKdXUyWis5cHFhWE54WWtyUmd6a0o5TTJlaFh2L1BURjNTdWIwbXovaTN2TDI5WkxQWjlPOUhwaWhxZDZ5MmJ0aXBBZGRjTGtteWVsbzE0ZWtIZE8zUXErVGg0U0ZKS2k0dTFvUzduOWJPTFNGS1RUNm9pNW9Hbk5FOUdUbDJoTlAzdVRsNW1ualBNL0tyNGF2L2UrRVJHWVloU1dyWXFMNm12ZitTT25mdlVONTIyT2lobW5EWEpQMzY0ekw5NjY1YjVPUGpyZkZQM3FmUW5SSGF2RzY3Z2pxMTAvZ243enRsREZXNTM4SGJ3alQ3eXhtcVc1bzRXL3JMQ3MxKzZ6TXRXYmlVeEJZQUFBQlFCUlJWQVlCcXBrMzdWdVZKTFVtcVVkTlBnNGNPbENUdGpkcFh2bjN4RDM5SWtzWTlOc1lweVNKSncwY1BWZFBtVFJRVkVhT0V1UDBWempGczVKQktrMXFTZE1Pd2E4cVRXcEkwWk1SZ1NaTE5adGQ5RSs2U3Q3ZVhKTWxxdFdyQXRWZElraExpRXN2YjE2NVRTOWZmTXFnOHFTVkpucDZlNm5scFYwblMvdmlrTTd3akZYM3l6aGRLUDVpaEJ4OGZLLytBaHVYYk8zUUpja3BxU1ZMVFpoZXBXV0JUSFVyUFZGNXUzbG1mc3lyMys1NkhScGNudFNUcG1pRlhxa1pOUCsyTFNaRER3V0tmQUFBQXdObGl4QllBVkRPVnJkTFh1SFNFVTA3Ty94SXprZUhSc2xnczZsR2FNRHFXeFdKUjUyNlhLRGt4UlhFeDhSVnFZQVYxYW5mQzg3ZHNHK2owZmUyNnRlWHQ0eTJIM2E1VzdaejNOU2hOOE9UbDVqdHR0OWxzaWdpSjFPNlFTS1VrSFZCcTBnSHRUeWhaNkxLd29QQ2sxMzhxNjFadTBxcGw2OVIzUUc4TnVySGlhS2ZjbkR5RjdveFFaSGkwVXBNTzZFQkttcExLejEwa3Z4b25yL0YxSWxXNTM4Zi9uMXF0VnZrSE5GVDgza1RsNXhXY3N1NFlBQUFBZ01xUjJBS0Fhc2F2aG0rRmJXV2pwTW9LWXRudGR1WG01S2xCdzNxeVdpdC9LYS9Yc0o0a1ZUcEtxWDZEdWljK3YxL0Y4MXV0SHJKNGUxVllQZEdydE42WGVVeWhycVNFWkwzMi9Fd2xKYVNvWnUyYUNtelZUQmNITnBYVjA2cUlrTWdLTmIzT3hLR01USDA0NDcrcVc3K09IbjNtZ1FyN042M2RxdmRlLzBRNVIzUGxIOUJRelFLYktxaFRPK1VjelZYNndReW5PTTlFVmUrMzcwbitUODgySmdBQUFBQWt0Z0RBTFhsNGVNakwyMHRIc283S2JyYzdUZnNyY3pqanNDU3BWdTFhRlRzb3JVbDFQc3lhOXJHU0UxUDF6TXVQcWQvVmZjdnJYMzMxNmJlS0NJazg2MzVOMDlTNzB6NVdUbmFPWG56amFkV3VXOXRwZjNaV3R0NTU5VVA1K1Byb3ZibHZxR1diRnVYN25oNy9rdElQWnB6MXVhdDh2d0VBQUFDY0Y5VFlBZ0EzMVRhb2xXdzJtNEszaFZYWTUzQTRGQjZ5UjVJVTFLbnQzeFpUUVg2Qm9pSmlGTmk2dWZvUHVydzhxU1ZKKzJJVFQzcnNxU3hadUZTN3RvWnE4RTFYbHhmUVAxYjBucjNLenl0UXY0R1hPU1cxYkRhYmtoSlRLclF2aSsxMGExeFZ4L3NOQUFBQS9OT1IyQUlBTnpYazFwSUM4NSsrTzArSE1qS2Q5bjAvN3ljbEphU283NERlYXRUWS8yK0x5ZUxoSVE4UEQ2V25IVkxPMGR6eTdWczM3TlMyalR2UHV0Lzk4Y21hOS9FQ0JWemtyM0VUNzY2MGphZG55U0RraEgzT3hlbm5mL2E5Y3JKektyU3ZVenJpS3preDliUmlxSTczR3dBQUFQaW5ZeW9pQUxpcC9sZjNWZWlPQ0MzOVpibkdqMzVTUFMvdEtpOGZMOFZGeHlzaGJyOHVidEZFRTU2dVdJZnFmUEx5OHRSbC9YdHB3K290ZXZ6ZWY2dkhwVjJWa1g1SVlUdDM2OUordmJSbC9mWXo3dE5tczJubTFBOVVWRmlraG8wYWFON0hDeXEwR1R6MGFyWHYyRmIrQVEwVnVpTmNreDU2VWEzYUJpbzJjcTl5Y3ZMVXVuMUxweFVsSmFsSnM4WnEyS2lCSXNPak5XWFNkTld1VTB2RFJnNnBVQ0MvVEhXODN3QUFBTUEvSFlrdEFIQmpFNTRlcHc1ZDJtdnBMOHUxWTB1STdEYWJBcG8wMHNpeEl6UjgxRkNYckxZMzhkOFBxWGJkMnRxNmZydFdMbDJyTnUxYjZ0VlovOUhPcmFGbmxkaGF2V3g5ZVZJcUlpU3kwanBkbmJwM1VLdDJnWHJsN2VjMFovYlgyaE1lcmFTRVpIWHIzVVgvZVh5TVpreDV2OEl4VnF0VnowNTlRcCs4L1lYQ2RrYW9UcjA2dW4zTXNKUEdVaDN2TndBQUFQQlBkdjZxQndPQWl3VUdkYnRLaHJtZ1FZTzZqYWRNZTBJOWVuVjBkVWlBV3dvUGpkYVU1OTlWYW1wNmxoeU8wZkZSb1V0ZEhSTUFBQUFnYW13QkFBQUFBQURBWFpIWUFnQUFBQUFBZ0ZzaXNRVUFBQUFBQUFDM1JHSUxBQUFBQUFBQWJvbkVGZ0FBQUFBQUFOd1NpUzBBQUFBQUFBQzRKUkpiQUFBQUFBQUFjRXNrdGdBQUFBQUFBT0NXU0d3QkFBQUFBQURBTFpIWUFnQUFBQUFBZ0ZzaXNRVUFBQUFBQUFDM1JHSUxBQUFBQUFBQWJvbkVGZ0FBQUFBQUFOd1NpUzBBQUFBQUFBQzRKUkpiQUFBQUFBQUFjRXNrdGdBQUFBQUFBT0NXU0d3QkFBQUFBQURBTFpIWUFnQUFBQUFBZ0Z1eXVqb0FBRGpmaW90dGlvbUtkM1VZZ052YUY1ZWtvcUlpVjRjQkFBQUFWRUJpQzhBRkwrZG9udVordmxDZVZsN3lnTE5oczltVms1UHI2akFBQUFDQUN2aVVCK0NDVldRNlVyME1JOVZobWo3WjJYd29CNnJNTkEvYWJVcHlkUmdBQUFCQUdjUFZBUURBZVdScDNxWmprTVhxMmNqVmdRQVhBcnZoeU5pL0ozUzNKSWVyWXdF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sNlhDakFBQUFZVWxFUVZRQUFBQUFBQUFBQUFBQUFBQUFBQUFBQUFBQUFBQUFBQUFBQUFBQUFBQUFBQUFBQUFBQUFBQUFBQUFBQUFBQUFBQUFBQUFBQUFBQUFBQUFBQUFBQUFBQUFBQUFBQUFBQUFBQUFBQUFBQUFBQUFBQUFBQUFBQUFBQUtpRy9oK2tWOWVsMVR1NVBnQUFBQUJKUlU1RXJrSmdnZz09IiwKCSJUaGVtZSIgOiAiIiwKCSJUeXBlIiA6ICJmbG93IiwKCSJVc2VySWQiIDogIjkzMTAwODQ3OSIsCgkiVmVyc2lvbiIgOiAiMjM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9080</Words>
  <Application>WPS 演示</Application>
  <PresentationFormat/>
  <Paragraphs>226</Paragraphs>
  <Slides>28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Arial</vt:lpstr>
      <vt:lpstr>宋体</vt:lpstr>
      <vt:lpstr>Wingdings</vt:lpstr>
      <vt:lpstr>Times New Roman</vt:lpstr>
      <vt:lpstr>微软雅黑</vt:lpstr>
      <vt:lpstr>Arial Unicode MS</vt:lpstr>
      <vt:lpstr>Calibri</vt:lpstr>
      <vt:lpstr>默认设计模板</vt:lpstr>
      <vt:lpstr>Project 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lenovo</dc:creator>
  <cp:lastModifiedBy>MRY</cp:lastModifiedBy>
  <cp:revision>8</cp:revision>
  <dcterms:created xsi:type="dcterms:W3CDTF">2026-01-08T06:16:00Z</dcterms:created>
  <dcterms:modified xsi:type="dcterms:W3CDTF">2026-01-08T11:30:38Z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2052-12.1.0.24657</vt:lpwstr>
  </property>
  <property fmtid="{D5CDD505-2E9C-101B-9397-08002B2CF9AE}" pid="3" name="ICV">
    <vt:lpwstr>4AB9999CD44C42C9BEB63A0BC02DF2E9_13</vt:lpwstr>
  </property>
</Properties>
</file>